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3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4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6.jpg" ContentType="image/jpeg"/>
  <Override PartName="/ppt/media/image1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2" r:id="rId3"/>
    <p:sldMasterId id="2147483704" r:id="rId4"/>
  </p:sldMasterIdLst>
  <p:notesMasterIdLst>
    <p:notesMasterId r:id="rId50"/>
  </p:notesMasterIdLst>
  <p:sldIdLst>
    <p:sldId id="380" r:id="rId5"/>
    <p:sldId id="551" r:id="rId6"/>
    <p:sldId id="515" r:id="rId7"/>
    <p:sldId id="552" r:id="rId8"/>
    <p:sldId id="508" r:id="rId9"/>
    <p:sldId id="518" r:id="rId10"/>
    <p:sldId id="509" r:id="rId11"/>
    <p:sldId id="510" r:id="rId12"/>
    <p:sldId id="258" r:id="rId13"/>
    <p:sldId id="548" r:id="rId14"/>
    <p:sldId id="549" r:id="rId15"/>
    <p:sldId id="553" r:id="rId16"/>
    <p:sldId id="554" r:id="rId17"/>
    <p:sldId id="555" r:id="rId18"/>
    <p:sldId id="556" r:id="rId19"/>
    <p:sldId id="557" r:id="rId20"/>
    <p:sldId id="558" r:id="rId21"/>
    <p:sldId id="559" r:id="rId22"/>
    <p:sldId id="560" r:id="rId23"/>
    <p:sldId id="561" r:id="rId24"/>
    <p:sldId id="562" r:id="rId25"/>
    <p:sldId id="563" r:id="rId26"/>
    <p:sldId id="564" r:id="rId27"/>
    <p:sldId id="565" r:id="rId28"/>
    <p:sldId id="566" r:id="rId29"/>
    <p:sldId id="567" r:id="rId30"/>
    <p:sldId id="568" r:id="rId31"/>
    <p:sldId id="569" r:id="rId32"/>
    <p:sldId id="570" r:id="rId33"/>
    <p:sldId id="571" r:id="rId34"/>
    <p:sldId id="572" r:id="rId35"/>
    <p:sldId id="573" r:id="rId36"/>
    <p:sldId id="574" r:id="rId37"/>
    <p:sldId id="575" r:id="rId38"/>
    <p:sldId id="576" r:id="rId39"/>
    <p:sldId id="577" r:id="rId40"/>
    <p:sldId id="578" r:id="rId41"/>
    <p:sldId id="579" r:id="rId42"/>
    <p:sldId id="580" r:id="rId43"/>
    <p:sldId id="581" r:id="rId44"/>
    <p:sldId id="582" r:id="rId45"/>
    <p:sldId id="583" r:id="rId46"/>
    <p:sldId id="584" r:id="rId47"/>
    <p:sldId id="585" r:id="rId48"/>
    <p:sldId id="586" r:id="rId49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604A6B9-B473-40D8-AD6D-887D977D2492}">
          <p14:sldIdLst>
            <p14:sldId id="380"/>
            <p14:sldId id="551"/>
            <p14:sldId id="515"/>
            <p14:sldId id="552"/>
            <p14:sldId id="508"/>
            <p14:sldId id="518"/>
            <p14:sldId id="509"/>
            <p14:sldId id="510"/>
            <p14:sldId id="258"/>
            <p14:sldId id="548"/>
            <p14:sldId id="549"/>
          </p14:sldIdLst>
        </p14:section>
        <p14:section name="Раздел по умолчанию" id="{7A45B2B0-8630-407A-8909-26A213E9E579}">
          <p14:sldIdLst>
            <p14:sldId id="553"/>
            <p14:sldId id="554"/>
            <p14:sldId id="555"/>
            <p14:sldId id="556"/>
            <p14:sldId id="557"/>
            <p14:sldId id="558"/>
            <p14:sldId id="559"/>
            <p14:sldId id="560"/>
            <p14:sldId id="561"/>
            <p14:sldId id="562"/>
            <p14:sldId id="563"/>
            <p14:sldId id="564"/>
            <p14:sldId id="565"/>
            <p14:sldId id="566"/>
            <p14:sldId id="567"/>
            <p14:sldId id="568"/>
            <p14:sldId id="569"/>
            <p14:sldId id="570"/>
            <p14:sldId id="571"/>
            <p14:sldId id="572"/>
            <p14:sldId id="573"/>
            <p14:sldId id="574"/>
            <p14:sldId id="575"/>
            <p14:sldId id="576"/>
            <p14:sldId id="577"/>
            <p14:sldId id="578"/>
            <p14:sldId id="579"/>
            <p14:sldId id="580"/>
            <p14:sldId id="581"/>
            <p14:sldId id="582"/>
            <p14:sldId id="583"/>
            <p14:sldId id="584"/>
            <p14:sldId id="585"/>
            <p14:sldId id="586"/>
          </p14:sldIdLst>
        </p14:section>
        <p14:section name="Раздел без заголовка" id="{2ACB88E0-F89A-4025-805C-A2A7B5CD26E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00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576" userDrawn="1">
          <p15:clr>
            <a:srgbClr val="A4A3A4"/>
          </p15:clr>
        </p15:guide>
        <p15:guide id="4" orient="horz" pos="22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рья Фролова" initials="ДФ" lastIdx="1" clrIdx="0">
    <p:extLst>
      <p:ext uri="{19B8F6BF-5375-455C-9EA6-DF929625EA0E}">
        <p15:presenceInfo xmlns:p15="http://schemas.microsoft.com/office/powerpoint/2012/main" userId="S-1-5-21-2119775724-1750977960-3875876295-21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ADEB12"/>
    <a:srgbClr val="B2B5DD"/>
    <a:srgbClr val="8597E5"/>
    <a:srgbClr val="FAB900"/>
    <a:srgbClr val="91CF50"/>
    <a:srgbClr val="0095CD"/>
    <a:srgbClr val="EE7008"/>
    <a:srgbClr val="40BAD2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72" y="408"/>
      </p:cViewPr>
      <p:guideLst>
        <p:guide orient="horz" pos="4008"/>
        <p:guide pos="3840"/>
        <p:guide orient="horz" pos="576"/>
        <p:guide orient="horz" pos="22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commentAuthors" Target="commentAuthors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400426509186348E-2"/>
          <c:y val="0.18760262682873038"/>
          <c:w val="0.90214124015748032"/>
          <c:h val="0.688410837602156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2025 год</c:v>
                </c:pt>
              </c:strCache>
            </c:strRef>
          </c:tx>
          <c:spPr>
            <a:solidFill>
              <a:srgbClr val="ADEA1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ADEA1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1A1-469E-A0B4-7339C350BB8D}"/>
              </c:ext>
            </c:extLst>
          </c:dPt>
          <c:dPt>
            <c:idx val="1"/>
            <c:invertIfNegative val="0"/>
            <c:bubble3D val="0"/>
            <c:spPr>
              <a:solidFill>
                <a:srgbClr val="ADEA1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31A1-469E-A0B4-7339C350BB8D}"/>
              </c:ext>
            </c:extLst>
          </c:dPt>
          <c:dLbls>
            <c:dLbl>
              <c:idx val="0"/>
              <c:layout>
                <c:manualLayout>
                  <c:x val="0"/>
                  <c:y val="0.122786370007410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A1-469E-A0B4-7339C350BB8D}"/>
                </c:ext>
              </c:extLst>
            </c:dLbl>
            <c:dLbl>
              <c:idx val="1"/>
              <c:layout>
                <c:manualLayout>
                  <c:x val="0"/>
                  <c:y val="0.12942347108889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A1-469E-A0B4-7339C350BB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Общий объём доходов</c:v>
                </c:pt>
                <c:pt idx="1">
                  <c:v>Общий объем расходов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7154.3</c:v>
                </c:pt>
                <c:pt idx="1">
                  <c:v>6716.8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A1-469E-A0B4-7339C350BB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2025 год</c:v>
                </c:pt>
              </c:strCache>
            </c:strRef>
          </c:tx>
          <c:spPr>
            <a:solidFill>
              <a:srgbClr val="0095CD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416666666666667E-3"/>
                  <c:y val="0.119467819466669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A1-469E-A0B4-7339C350BB8D}"/>
                </c:ext>
              </c:extLst>
            </c:dLbl>
            <c:dLbl>
              <c:idx val="1"/>
              <c:layout>
                <c:manualLayout>
                  <c:x val="1.041666666666514E-3"/>
                  <c:y val="0.126104920548151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1A1-469E-A0B4-7339C350BB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Общий объём доходов</c:v>
                </c:pt>
                <c:pt idx="1">
                  <c:v>Общий объем расходов</c:v>
                </c:pt>
              </c:strCache>
            </c:strRef>
          </c:cat>
          <c:val>
            <c:numRef>
              <c:f>Лист1!$C$2:$C$3</c:f>
              <c:numCache>
                <c:formatCode>#\ ##0.0</c:formatCode>
                <c:ptCount val="2"/>
                <c:pt idx="0">
                  <c:v>7298.2</c:v>
                </c:pt>
                <c:pt idx="1">
                  <c:v>6474.2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1A1-469E-A0B4-7339C350BB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90144608"/>
        <c:axId val="190143432"/>
        <c:axId val="0"/>
      </c:bar3DChart>
      <c:catAx>
        <c:axId val="19014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90143432"/>
        <c:crosses val="autoZero"/>
        <c:auto val="1"/>
        <c:lblAlgn val="ctr"/>
        <c:lblOffset val="100"/>
        <c:noMultiLvlLbl val="0"/>
      </c:catAx>
      <c:valAx>
        <c:axId val="190143432"/>
        <c:scaling>
          <c:orientation val="minMax"/>
          <c:max val="7500"/>
          <c:min val="35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90144608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25796563320209975"/>
          <c:y val="4.9778258111112389E-2"/>
          <c:w val="0.66427706692913391"/>
          <c:h val="0.115515347381689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622767279135939"/>
          <c:y val="6.6386703391501767E-2"/>
          <c:w val="0.52329407309992848"/>
          <c:h val="0.931780514678848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НЕНАЛОГОВЫХ ДОХОДОВ 2025 ГОД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72-4F12-B4CF-30388EC9FB01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72-4F12-B4CF-30388EC9FB01}"/>
              </c:ext>
            </c:extLst>
          </c:dPt>
          <c:dPt>
            <c:idx val="2"/>
            <c:bubble3D val="0"/>
            <c:spPr>
              <a:solidFill>
                <a:srgbClr val="1F748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372-4F12-B4CF-30388EC9FB01}"/>
              </c:ext>
            </c:extLst>
          </c:dPt>
          <c:dPt>
            <c:idx val="3"/>
            <c:bubble3D val="0"/>
            <c:spPr>
              <a:solidFill>
                <a:srgbClr val="79437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372-4F12-B4CF-30388EC9FB0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372-4F12-B4CF-30388EC9FB01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D18F-4A25-A342-5929F7F8D07F}"/>
              </c:ext>
            </c:extLst>
          </c:dPt>
          <c:dLbls>
            <c:dLbl>
              <c:idx val="0"/>
              <c:layout>
                <c:manualLayout>
                  <c:x val="-1.1469533814763663E-2"/>
                  <c:y val="0.1259259259259259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72-4F12-B4CF-30388EC9FB01}"/>
                </c:ext>
              </c:extLst>
            </c:dLbl>
            <c:dLbl>
              <c:idx val="1"/>
              <c:layout>
                <c:manualLayout>
                  <c:x val="1.6683779287746056E-3"/>
                  <c:y val="5.7160224494954332E-5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72-4F12-B4CF-30388EC9FB01}"/>
                </c:ext>
              </c:extLst>
            </c:dLbl>
            <c:dLbl>
              <c:idx val="2"/>
              <c:layout>
                <c:manualLayout>
                  <c:x val="9.3841640302611794E-3"/>
                  <c:y val="2.04227195957675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72-4F12-B4CF-30388EC9FB0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72-4F12-B4CF-30388EC9FB0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72-4F12-B4CF-30388EC9FB0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18F-4A25-A342-5929F7F8D07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имущества: 157,8</c:v>
                </c:pt>
                <c:pt idx="1">
                  <c:v>Доходы от продажи материальных и нематериальных активов: 38,0</c:v>
                </c:pt>
                <c:pt idx="2">
                  <c:v>Штрафы, санкции, возмещение ущерба: 18,8</c:v>
                </c:pt>
                <c:pt idx="3">
                  <c:v>Доходы от компенсации затрат государства: 8,7</c:v>
                </c:pt>
                <c:pt idx="4">
                  <c:v>Платежи при пользовании природными ресурсами: 3,4</c:v>
                </c:pt>
                <c:pt idx="5">
                  <c:v>Прочие неналоговые доходы: 5,2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157.80000000000001</c:v>
                </c:pt>
                <c:pt idx="1">
                  <c:v>38</c:v>
                </c:pt>
                <c:pt idx="2">
                  <c:v>18.899999999999999</c:v>
                </c:pt>
                <c:pt idx="3">
                  <c:v>8.6999999999999993</c:v>
                </c:pt>
                <c:pt idx="4">
                  <c:v>3.4</c:v>
                </c:pt>
                <c:pt idx="5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8372-4F12-B4CF-30388EC9FB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17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099292008748044"/>
          <c:y val="0.67875928708337552"/>
          <c:w val="5.3054598757612224E-3"/>
          <c:h val="9.7336541684082904E-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НЕНАЛОГОВЫХ ДОХОДОВ 2025 ГОД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20-44DB-BFFA-B77180B9C953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20-44DB-BFFA-B77180B9C953}"/>
              </c:ext>
            </c:extLst>
          </c:dPt>
          <c:dPt>
            <c:idx val="2"/>
            <c:bubble3D val="0"/>
            <c:spPr>
              <a:solidFill>
                <a:srgbClr val="1F748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20-44DB-BFFA-B77180B9C953}"/>
              </c:ext>
            </c:extLst>
          </c:dPt>
          <c:dPt>
            <c:idx val="3"/>
            <c:bubble3D val="0"/>
            <c:spPr>
              <a:solidFill>
                <a:srgbClr val="79437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420-44DB-BFFA-B77180B9C95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420-44DB-BFFA-B77180B9C953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420-44DB-BFFA-B77180B9C953}"/>
              </c:ext>
            </c:extLst>
          </c:dPt>
          <c:dLbls>
            <c:delete val="1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имущества: 157,8</c:v>
                </c:pt>
                <c:pt idx="1">
                  <c:v>Доходы от продажи материальных и нематериальных активов: 38,0</c:v>
                </c:pt>
                <c:pt idx="2">
                  <c:v>Штрафы, санкции, возмещение ущерба: 18,9</c:v>
                </c:pt>
                <c:pt idx="3">
                  <c:v>Доходы от компенсации затрат государства: 8,7</c:v>
                </c:pt>
                <c:pt idx="4">
                  <c:v>Платежи при пользовании природными ресурсами: 3,4</c:v>
                </c:pt>
                <c:pt idx="5">
                  <c:v>Прочие неналоговые доходы: 5,2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157.80000000000001</c:v>
                </c:pt>
                <c:pt idx="1">
                  <c:v>38</c:v>
                </c:pt>
                <c:pt idx="2">
                  <c:v>18.899999999999999</c:v>
                </c:pt>
                <c:pt idx="3">
                  <c:v>8.6999999999999993</c:v>
                </c:pt>
                <c:pt idx="4">
                  <c:v>3.4</c:v>
                </c:pt>
                <c:pt idx="5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420-44DB-BFFA-B77180B9C9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70"/>
        <c:holeSize val="50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0427304356434015E-3"/>
          <c:y val="3.9148639580718556E-2"/>
          <c:w val="0.99895726415974617"/>
          <c:h val="0.960099051087595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spc="1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138388904191627E-2"/>
          <c:y val="0.13363081976913843"/>
          <c:w val="0.9218616458294483"/>
          <c:h val="0.705309031753940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115667296016135E-17"/>
                  <c:y val="5.6116732701774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AA-4452-8408-06C613003896}"/>
                </c:ext>
              </c:extLst>
            </c:dLbl>
            <c:dLbl>
              <c:idx val="1"/>
              <c:layout>
                <c:manualLayout>
                  <c:x val="0"/>
                  <c:y val="4.9382724777561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AA-4452-8408-06C613003896}"/>
                </c:ext>
              </c:extLst>
            </c:dLbl>
            <c:dLbl>
              <c:idx val="2"/>
              <c:layout>
                <c:manualLayout>
                  <c:x val="-1.0426848066456733E-3"/>
                  <c:y val="1.1223346540354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AA-4452-8408-06C613003896}"/>
                </c:ext>
              </c:extLst>
            </c:dLbl>
            <c:dLbl>
              <c:idx val="3"/>
              <c:layout>
                <c:manualLayout>
                  <c:x val="0"/>
                  <c:y val="1.3468015848425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AA-4452-8408-06C6130038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Субсидии</c:v>
                </c:pt>
                <c:pt idx="1">
                  <c:v>Субвенции</c:v>
                </c:pt>
                <c:pt idx="2">
                  <c:v>Дотации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1855.4</c:v>
                </c:pt>
                <c:pt idx="1">
                  <c:v>1700.7</c:v>
                </c:pt>
                <c:pt idx="2">
                  <c:v>27.9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AA-4452-8408-06C61300389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5.8361402009845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AA-4452-8408-06C613003896}"/>
                </c:ext>
              </c:extLst>
            </c:dLbl>
            <c:dLbl>
              <c:idx val="1"/>
              <c:layout>
                <c:manualLayout>
                  <c:x val="0"/>
                  <c:y val="4.9382724777561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4AA-4452-8408-06C613003896}"/>
                </c:ext>
              </c:extLst>
            </c:dLbl>
            <c:dLbl>
              <c:idx val="2"/>
              <c:layout>
                <c:manualLayout>
                  <c:x val="-1.0426848066455968E-3"/>
                  <c:y val="1.346801584842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AA-4452-8408-06C613003896}"/>
                </c:ext>
              </c:extLst>
            </c:dLbl>
            <c:dLbl>
              <c:idx val="3"/>
              <c:layout>
                <c:manualLayout>
                  <c:x val="2.0853696132911935E-3"/>
                  <c:y val="1.3468015848425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4AA-4452-8408-06C6130038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Субсидии</c:v>
                </c:pt>
                <c:pt idx="1">
                  <c:v>Субвенции</c:v>
                </c:pt>
                <c:pt idx="2">
                  <c:v>Дотации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Лист1!$C$2:$C$5</c:f>
              <c:numCache>
                <c:formatCode>#\ ##0.0</c:formatCode>
                <c:ptCount val="4"/>
                <c:pt idx="0">
                  <c:v>1976.8</c:v>
                </c:pt>
                <c:pt idx="1">
                  <c:v>1780.4</c:v>
                </c:pt>
                <c:pt idx="2">
                  <c:v>26.6</c:v>
                </c:pt>
                <c:pt idx="3">
                  <c:v>30.3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4AA-4452-8408-06C61300389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814E7E"/>
            </a:solidFill>
            <a:ln w="38100">
              <a:noFill/>
              <a:prstDash val="sysDash"/>
              <a:headEnd type="oval" w="med" len="med"/>
              <a:tailEnd type="oval" w="med" len="med"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6.50954099340579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4AA-4452-8408-06C613003896}"/>
                </c:ext>
              </c:extLst>
            </c:dLbl>
            <c:dLbl>
              <c:idx val="1"/>
              <c:layout>
                <c:manualLayout>
                  <c:x val="1.0426848066455968E-3"/>
                  <c:y val="5.83614020098450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4AA-4452-8408-06C613003896}"/>
                </c:ext>
              </c:extLst>
            </c:dLbl>
            <c:dLbl>
              <c:idx val="2"/>
              <c:layout>
                <c:manualLayout>
                  <c:x val="0"/>
                  <c:y val="1.12233465403546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4AA-4452-8408-06C613003896}"/>
                </c:ext>
              </c:extLst>
            </c:dLbl>
            <c:dLbl>
              <c:idx val="3"/>
              <c:layout>
                <c:manualLayout>
                  <c:x val="1.0426848066454439E-3"/>
                  <c:y val="5.16273940856321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4AA-4452-8408-06C6130038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Субсидии</c:v>
                </c:pt>
                <c:pt idx="1">
                  <c:v>Субвенции</c:v>
                </c:pt>
                <c:pt idx="2">
                  <c:v>Дотации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Лист1!$D$2:$D$5</c:f>
              <c:numCache>
                <c:formatCode>#\ ##0.0</c:formatCode>
                <c:ptCount val="4"/>
                <c:pt idx="0">
                  <c:v>906.96</c:v>
                </c:pt>
                <c:pt idx="1">
                  <c:v>1955.269</c:v>
                </c:pt>
                <c:pt idx="2">
                  <c:v>0</c:v>
                </c:pt>
                <c:pt idx="3">
                  <c:v>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4AA-4452-8408-06C613003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91657848"/>
        <c:axId val="191663336"/>
      </c:barChart>
      <c:catAx>
        <c:axId val="191657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663336"/>
        <c:crosses val="autoZero"/>
        <c:auto val="1"/>
        <c:lblAlgn val="ctr"/>
        <c:lblOffset val="100"/>
        <c:noMultiLvlLbl val="0"/>
      </c:catAx>
      <c:valAx>
        <c:axId val="19166333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657848"/>
        <c:crosses val="autoZero"/>
        <c:crossBetween val="between"/>
        <c:majorUnit val="400"/>
        <c:minorUnit val="10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430105840717993"/>
          <c:y val="4.8654817924058777E-2"/>
          <c:w val="0.47765390992434786"/>
          <c:h val="7.69829276269161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0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2000" b="1" dirty="0"/>
              <a:t> Всего: 906 960,8</a:t>
            </a:r>
          </a:p>
        </c:rich>
      </c:tx>
      <c:layout>
        <c:manualLayout>
          <c:xMode val="edge"/>
          <c:yMode val="edge"/>
          <c:x val="0.23306851851851851"/>
          <c:y val="0.472621527777777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000" b="1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5655092592592593E-3"/>
          <c:y val="3.0564814814814816E-3"/>
          <c:w val="0.99843449074074075"/>
          <c:h val="0.99530347222222226"/>
        </c:manualLayout>
      </c:layout>
      <c:doughnutChart>
        <c:varyColors val="1"/>
        <c:ser>
          <c:idx val="3"/>
          <c:order val="0"/>
          <c:explosion val="5"/>
          <c:dPt>
            <c:idx val="0"/>
            <c:bubble3D val="0"/>
            <c:spPr>
              <a:solidFill>
                <a:srgbClr val="18BFD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D0-4A0F-9980-C078CC597B6A}"/>
              </c:ext>
            </c:extLst>
          </c:dPt>
          <c:dPt>
            <c:idx val="1"/>
            <c:bubble3D val="0"/>
            <c:spPr>
              <a:solidFill>
                <a:srgbClr val="ADEA1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ED0-4A0F-9980-C078CC597B6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ED0-4A0F-9980-C078CC597B6A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ED0-4A0F-9980-C078CC597B6A}"/>
              </c:ext>
            </c:extLst>
          </c:dPt>
          <c:dPt>
            <c:idx val="4"/>
            <c:bubble3D val="0"/>
            <c:spPr>
              <a:solidFill>
                <a:srgbClr val="FF6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ED0-4A0F-9980-C078CC597B6A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ED0-4A0F-9980-C078CC597B6A}"/>
              </c:ext>
            </c:extLst>
          </c:dPt>
          <c:dPt>
            <c:idx val="6"/>
            <c:bubble3D val="0"/>
            <c:spPr>
              <a:solidFill>
                <a:srgbClr val="A974A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ED0-4A0F-9980-C078CC597B6A}"/>
              </c:ext>
            </c:extLst>
          </c:dPt>
          <c:dLbls>
            <c:dLbl>
              <c:idx val="0"/>
              <c:layout>
                <c:manualLayout>
                  <c:x val="4.0578935185185183E-2"/>
                  <c:y val="-1.110613425925931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-960000" spcFirstLastPara="1" vertOverflow="ellipsis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944328703703704"/>
                      <c:h val="9.55956018518518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ED0-4A0F-9980-C078CC597B6A}"/>
                </c:ext>
              </c:extLst>
            </c:dLbl>
            <c:dLbl>
              <c:idx val="1"/>
              <c:layout>
                <c:manualLayout>
                  <c:x val="-9.6404898549658918E-3"/>
                  <c:y val="1.468885993897022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D0-4A0F-9980-C078CC597B6A}"/>
                </c:ext>
              </c:extLst>
            </c:dLbl>
            <c:dLbl>
              <c:idx val="2"/>
              <c:layout>
                <c:manualLayout>
                  <c:x val="-4.4847685185185185E-2"/>
                  <c:y val="-7.1500000000000001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-480000" spcFirstLastPara="1" vertOverflow="ellipsis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57523148148148"/>
                      <c:h val="0.165318287037037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ED0-4A0F-9980-C078CC597B6A}"/>
                </c:ext>
              </c:extLst>
            </c:dLbl>
            <c:dLbl>
              <c:idx val="3"/>
              <c:layout>
                <c:manualLayout>
                  <c:x val="-4.929398148148148E-2"/>
                  <c:y val="-1.097083333333338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ED0-4A0F-9980-C078CC597B6A}"/>
                </c:ext>
              </c:extLst>
            </c:dLbl>
            <c:dLbl>
              <c:idx val="4"/>
              <c:layout>
                <c:manualLayout>
                  <c:x val="-4.2978935185185189E-2"/>
                  <c:y val="-2.183541666666666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360000" spcFirstLastPara="1" vertOverflow="ellipsis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ED0-4A0F-9980-C078CC597B6A}"/>
                </c:ext>
              </c:extLst>
            </c:dLbl>
            <c:dLbl>
              <c:idx val="5"/>
              <c:layout>
                <c:manualLayout>
                  <c:x val="-3.2719560185185188E-2"/>
                  <c:y val="-5.0393518518518517E-4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900000" spcFirstLastPara="1" vertOverflow="ellipsis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75578703703702"/>
                      <c:h val="0.165318287037037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FED0-4A0F-9980-C078CC597B6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32,0%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FED0-4A0F-9980-C078CC597B6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Лист1!$A$4:$A$10</c:f>
              <c:strCache>
                <c:ptCount val="7"/>
                <c:pt idx="0">
                  <c:v>Субсидия на осуществление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пунктов: </c:v>
                </c:pt>
                <c:pt idx="1">
                  <c:v>Субсидия на обеспечение мероприятий по переселению граждан из аварийного жилищного фонда, в том числе признанного таковым после 1 января 2017 года:  426 604,9</c:v>
                </c:pt>
                <c:pt idx="2">
                  <c:v>Субсидия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организациях: 53 165,1 Субсидия бюджетам на оснащение предметных кабинетов общеобразовательных органи</c:v>
                </c:pt>
                <c:pt idx="3">
                  <c:v>Субсидия на поддержку творческой деятельности и укрепление материально-технической базы муниципальных театров в населенных пунктах с численностью населения до 300 тысяч человек: 8 314,4  Субсидия на поддержку отрасли культуры (модернизация библиотек): 471,</c:v>
                </c:pt>
                <c:pt idx="4">
                  <c:v>Субсидия на осуществление мероприятий по реализации стратегий социально-экономического развития наукоградов РФ, способствующих развитию научно-производственного комплекса наукоградов РФ, а также сохранению и развитию инфраструктуры наукоградов РФ: 31 963,8</c:v>
                </c:pt>
                <c:pt idx="5">
                  <c:v>Субсидия на реализацию программ формирования современной городской среды: 64 445,1</c:v>
                </c:pt>
                <c:pt idx="6">
                  <c:v>Прочие субсидии:</c:v>
                </c:pt>
              </c:strCache>
            </c:strRef>
          </c:cat>
          <c:val>
            <c:numRef>
              <c:f>Лист1!$B$4:$B$10</c:f>
              <c:numCache>
                <c:formatCode>[&gt;=0.005]#\ ##0.0;[&lt;=-0.005]\-#\ ##0.0;#\ ##0.0</c:formatCode>
                <c:ptCount val="7"/>
                <c:pt idx="0">
                  <c:v>31912.589339999999</c:v>
                </c:pt>
                <c:pt idx="1">
                  <c:v>426604.90059999999</c:v>
                </c:pt>
                <c:pt idx="2">
                  <c:v>53840.072229999998</c:v>
                </c:pt>
                <c:pt idx="3">
                  <c:v>8785.4299499999997</c:v>
                </c:pt>
                <c:pt idx="4">
                  <c:v>31963.786989999997</c:v>
                </c:pt>
                <c:pt idx="5">
                  <c:v>64445.140960000004</c:v>
                </c:pt>
                <c:pt idx="6">
                  <c:v>289408.92488000001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ED0-4A0F-9980-C078CC597B6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65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600" b="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200" b="1" i="0" u="none" strike="noStrike" kern="12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2200" b="1" dirty="0">
                <a:solidFill>
                  <a:schemeClr val="bg1"/>
                </a:solidFill>
              </a:rPr>
              <a:t> Всего: 1 955 269,7</a:t>
            </a:r>
          </a:p>
        </c:rich>
      </c:tx>
      <c:layout>
        <c:manualLayout>
          <c:xMode val="edge"/>
          <c:yMode val="edge"/>
          <c:x val="0.2789638888888889"/>
          <c:y val="0.337349715099715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200" b="1" i="0" u="none" strike="noStrike" kern="1200" baseline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6967533225856916"/>
          <c:y val="4.6367914100290258E-2"/>
          <c:w val="0.52855775066435851"/>
          <c:h val="0.95363208589970971"/>
        </c:manualLayout>
      </c:layout>
      <c:pieChart>
        <c:varyColors val="1"/>
        <c:ser>
          <c:idx val="3"/>
          <c:order val="0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D0-4A0F-9980-C078CC597B6A}"/>
              </c:ext>
            </c:extLst>
          </c:dPt>
          <c:dPt>
            <c:idx val="1"/>
            <c:bubble3D val="0"/>
            <c:spPr>
              <a:solidFill>
                <a:srgbClr val="FF6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ED0-4A0F-9980-C078CC597B6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ED0-4A0F-9980-C078CC597B6A}"/>
              </c:ext>
            </c:extLst>
          </c:dPt>
          <c:dPt>
            <c:idx val="3"/>
            <c:bubble3D val="0"/>
            <c:spPr>
              <a:solidFill>
                <a:srgbClr val="ADEA1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ED0-4A0F-9980-C078CC597B6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ED0-4A0F-9980-C078CC597B6A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ED0-4A0F-9980-C078CC597B6A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FED0-4A0F-9980-C078CC597B6A}"/>
              </c:ext>
            </c:extLst>
          </c:dPt>
          <c:dPt>
            <c:idx val="7"/>
            <c:bubble3D val="0"/>
            <c:spPr>
              <a:solidFill>
                <a:srgbClr val="FF6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C8A-4354-9584-D93F27567F6C}"/>
              </c:ext>
            </c:extLst>
          </c:dPt>
          <c:dPt>
            <c:idx val="8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1C8A-4354-9584-D93F27567F6C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1C8A-4354-9584-D93F27567F6C}"/>
              </c:ext>
            </c:extLst>
          </c:dPt>
          <c:dPt>
            <c:idx val="10"/>
            <c:bubble3D val="0"/>
            <c:explosion val="10"/>
            <c:spPr>
              <a:solidFill>
                <a:srgbClr val="A974A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C8A-4354-9584-D93F27567F6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D0-4A0F-9980-C078CC597B6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D0-4A0F-9980-C078CC597B6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D0-4A0F-9980-C078CC597B6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ED0-4A0F-9980-C078CC597B6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ED0-4A0F-9980-C078CC597B6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ED0-4A0F-9980-C078CC597B6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0900969192305884"/>
                      <c:h val="9.68983528234668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FED0-4A0F-9980-C078CC597B6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C8A-4354-9584-D93F27567F6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C8A-4354-9584-D93F27567F6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C8A-4354-9584-D93F27567F6C}"/>
                </c:ext>
              </c:extLst>
            </c:dLbl>
            <c:dLbl>
              <c:idx val="10"/>
              <c:layout>
                <c:manualLayout>
                  <c:x val="0.20588666666666658"/>
                  <c:y val="0.13410648148148149"/>
                </c:manualLayout>
              </c:layout>
              <c:tx>
                <c:rich>
                  <a:bodyPr/>
                  <a:lstStyle/>
                  <a:p>
                    <a:r>
                      <a:rPr lang="en-US" sz="2000" b="0" dirty="0"/>
                      <a:t>95,5%</a:t>
                    </a:r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1C8A-4354-9584-D93F27567F6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Лист1!$A$4:$A$14</c:f>
              <c:strCache>
                <c:ptCount val="11"/>
                <c:pt idx="0">
                  <c:v>Субвенции бюджетам городских округов на обеспечение детей-сирот и детей, оставшихся без попечения родителей, лиц из числа детей-сирот и детей, оставшихся без попечения родителей, жилыми помещениями</c:v>
                </c:pt>
                <c:pt idx="1">
                  <c:v>Субвенции бюджетам городских округов на осуществление первичного воинского учета органами местного самоуправления поселений, муниципальных и городских округов</c:v>
                </c:pt>
                <c:pt idx="2">
                  <c:v>Субвенции бюджетам городских округов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c:v>
                </c:pt>
                <c:pt idx="3">
                  <c:v>Выполнение передаваемых полномочий:</c:v>
                </c:pt>
                <c:pt idx="4">
                  <c:v>Субвенции бюджетам городских округов на выполнение передаваемых полномочий субъектов Российской Федерации (обеспечение переданного государственного полномочия Московской области по созданию комиссий по делам несовершеннолетних и защите их прав муниципальны</c:v>
                </c:pt>
                <c:pt idx="5">
                  <c:v>Субвенции бюджетам городских округов на выполнение передаваемых полномочий субъектов Российской Федерации (осуществление госполномочий Московской области в области земельных отношений, определения соответствия объектов жилищного строительства, присвоения а</c:v>
                </c:pt>
                <c:pt idx="6">
                  <c:v>Субвенции бюджетам городских округов на выполнение передаваемых полномочий субъектов Российской Федерации (на создание административных комиссий, уполномоченных рассматривать дела об административных правонарушениях в сфере благоустройства): 1 435,0</c:v>
                </c:pt>
                <c:pt idx="7">
                  <c:v>Субвенции бюджетам городских округов на выполнение передаваемых полномочий субъектов Российской Федерации (на осуществление переданных полномочий Московской области по транспортировке в морг, включая погрузоразгрузочные работы, с мест обнаружения или проис</c:v>
                </c:pt>
                <c:pt idx="8">
                  <c:v>Субвенции бюджетам городских округов на выполнение передаваемых полномочий субъектов Российской Федерации (для осуществления переданных полномочий Московской области по организации мероприятий при осуществлении деятельности по обращению с животными без вла</c:v>
                </c:pt>
                <c:pt idx="9">
                  <c:v>Субвенции бюджетам городских округов на 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Федерации: 39,8</c:v>
                </c:pt>
                <c:pt idx="10">
                  <c:v>Прочие субвенции:</c:v>
                </c:pt>
              </c:strCache>
            </c:strRef>
          </c:cat>
          <c:val>
            <c:numRef>
              <c:f>Лист1!$B$4:$B$14</c:f>
              <c:numCache>
                <c:formatCode>[&gt;=0.005]#\ ##0.0;[&lt;=-0.005]\-#\ ##0.0;#\ ##0.0</c:formatCode>
                <c:ptCount val="11"/>
                <c:pt idx="0">
                  <c:v>5494.9949999999999</c:v>
                </c:pt>
                <c:pt idx="1">
                  <c:v>7578.6597899999997</c:v>
                </c:pt>
                <c:pt idx="2">
                  <c:v>24047</c:v>
                </c:pt>
                <c:pt idx="3">
                  <c:v>13986.7</c:v>
                </c:pt>
                <c:pt idx="10">
                  <c:v>1904162.3603699999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ED0-4A0F-9980-C078CC597B6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45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600" b="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407232392343025E-4"/>
          <c:y val="0.11144666057454457"/>
          <c:w val="0.71830051688545726"/>
          <c:h val="0.88855333942545545"/>
        </c:manualLayout>
      </c:layout>
      <c:pieChart>
        <c:varyColors val="1"/>
        <c:ser>
          <c:idx val="3"/>
          <c:order val="0"/>
          <c:spPr>
            <a:noFill/>
            <a:ln>
              <a:noFill/>
            </a:ln>
            <a:effectLst/>
          </c:spPr>
          <c:dPt>
            <c:idx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B46-4BCF-824F-968B9BCD029A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B46-4BCF-824F-968B9BCD029A}"/>
              </c:ext>
            </c:extLst>
          </c:dPt>
          <c:dPt>
            <c:idx val="2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B46-4BCF-824F-968B9BCD029A}"/>
              </c:ext>
            </c:extLst>
          </c:dPt>
          <c:dPt>
            <c:idx val="3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B46-4BCF-824F-968B9BCD029A}"/>
              </c:ext>
            </c:extLst>
          </c:dPt>
          <c:dPt>
            <c:idx val="4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B46-4BCF-824F-968B9BCD029A}"/>
              </c:ext>
            </c:extLst>
          </c:dPt>
          <c:dPt>
            <c:idx val="5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B46-4BCF-824F-968B9BCD029A}"/>
              </c:ext>
            </c:extLst>
          </c:dPt>
          <c:dPt>
            <c:idx val="6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B46-4BCF-824F-968B9BCD029A}"/>
              </c:ext>
            </c:extLst>
          </c:dPt>
          <c:dPt>
            <c:idx val="7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B46-4BCF-824F-968B9BCD029A}"/>
              </c:ext>
            </c:extLst>
          </c:dPt>
          <c:dPt>
            <c:idx val="8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B46-4BCF-824F-968B9BCD029A}"/>
              </c:ext>
            </c:extLst>
          </c:dPt>
          <c:dPt>
            <c:idx val="9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DB46-4BCF-824F-968B9BCD029A}"/>
              </c:ext>
            </c:extLst>
          </c:dPt>
          <c:dPt>
            <c:idx val="1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DB46-4BCF-824F-968B9BCD029A}"/>
              </c:ext>
            </c:extLst>
          </c:dPt>
          <c:dPt>
            <c:idx val="1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DB46-4BCF-824F-968B9BCD029A}"/>
              </c:ext>
            </c:extLst>
          </c:dPt>
          <c:dPt>
            <c:idx val="12"/>
            <c:bubble3D val="0"/>
            <c:explosion val="5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DB46-4BCF-824F-968B9BCD029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46-4BCF-824F-968B9BCD029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46-4BCF-824F-968B9BCD029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B46-4BCF-824F-968B9BCD029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B46-4BCF-824F-968B9BCD029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B46-4BCF-824F-968B9BCD029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B46-4BCF-824F-968B9BCD029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0900969192305884"/>
                      <c:h val="9.68983528234668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DB46-4BCF-824F-968B9BCD029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B46-4BCF-824F-968B9BCD029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B46-4BCF-824F-968B9BCD029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B46-4BCF-824F-968B9BCD029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B46-4BCF-824F-968B9BCD029A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B46-4BCF-824F-968B9BCD029A}"/>
                </c:ext>
              </c:extLst>
            </c:dLbl>
            <c:dLbl>
              <c:idx val="12"/>
              <c:layout>
                <c:manualLayout>
                  <c:x val="1.9218619252569843E-2"/>
                  <c:y val="-6.769893353204518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00B0F0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672337197911525"/>
                      <c:h val="0.113899077352568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DB46-4BCF-824F-968B9BCD029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Лист1!$A$4:$A$16</c:f>
              <c:strCache>
                <c:ptCount val="13"/>
                <c:pt idx="0">
                  <c:v>Субвенции бюджетам городских округов на обеспечение детей-сирот и детей, оставшихся без попечения родителей, лиц из числа детей-сирот и детей, оставшихся без попечения родителей, жилыми помещениями</c:v>
                </c:pt>
                <c:pt idx="1">
                  <c:v>Субвенции бюджетам городских округов на осуществление первичного воинского учета органами местного самоуправления поселений, муниципальных и городских округов</c:v>
                </c:pt>
                <c:pt idx="2">
                  <c:v>Субвенции бюджетам городских округов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c:v>
                </c:pt>
                <c:pt idx="3">
                  <c:v>Выполнение передаваемых полномочий:</c:v>
                </c:pt>
                <c:pt idx="4">
                  <c:v>Субвенции бюджетам городских округов на выполнение передаваемых полномочий субъектов Российской Федерации (обеспечение переданного государственного полномочия Московской области по созданию комиссий по делам несовершеннолетних и защите их прав муниципальны</c:v>
                </c:pt>
                <c:pt idx="5">
                  <c:v>Субвенции бюджетам городских округов на выполнение передаваемых полномочий субъектов Российской Федерации (осуществление госполномочий Московской области в области земельных отношений, определения соответствия объектов жилищного строительства, присвоения а</c:v>
                </c:pt>
                <c:pt idx="6">
                  <c:v>Субвенции бюджетам городских округов на выполнение передаваемых полномочий субъектов Российской Федерации (на создание административных комиссий, уполномоченных рассматривать дела об административных правонарушениях в сфере благоустройства): 1 435,0</c:v>
                </c:pt>
                <c:pt idx="7">
                  <c:v>Субвенции бюджетам городских округов на выполнение передаваемых полномочий субъектов Российской Федерации (на осуществление переданных полномочий Московской области по транспортировке в морг, включая погрузоразгрузочные работы, с мест обнаружения или проис</c:v>
                </c:pt>
                <c:pt idx="8">
                  <c:v>Субвенции бюджетам городских округов на выполнение передаваемых полномочий субъектов Российской Федерации (для осуществления переданных полномочий Московской области по организации мероприятий при осуществлении деятельности по обращению с животными без вла</c:v>
                </c:pt>
                <c:pt idx="9">
                  <c:v>Субвенции бюджетам городских округов на 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Федерации: 39,8</c:v>
                </c:pt>
                <c:pt idx="10">
                  <c:v>Прочие субвенции:</c:v>
                </c:pt>
                <c:pt idx="11">
                  <c:v>Прочие субвенции бюджетам городских округов (финансовое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 в Московской области, общ</c:v>
                </c:pt>
                <c:pt idx="12">
                  <c:v>Прочие субвенции  бюджетам городских округов (финансовое обеспечение получения гражданами дошкольного образования в частных дошкольных образовательных организациях в Московской области, дошкольного, начального общего, основного общего, среднего общего обра</c:v>
                </c:pt>
              </c:strCache>
            </c:strRef>
          </c:cat>
          <c:val>
            <c:numRef>
              <c:f>Лист1!$B$4:$B$16</c:f>
              <c:numCache>
                <c:formatCode>_-* #\ ##0.0_-;\-* #\ ##0.0_-;_-* "-"??_-;_-@_-</c:formatCode>
                <c:ptCount val="13"/>
                <c:pt idx="0">
                  <c:v>5494.9949999999999</c:v>
                </c:pt>
                <c:pt idx="1">
                  <c:v>7578.6597899999997</c:v>
                </c:pt>
                <c:pt idx="2">
                  <c:v>24047</c:v>
                </c:pt>
                <c:pt idx="3">
                  <c:v>13946.8</c:v>
                </c:pt>
                <c:pt idx="9">
                  <c:v>39.799999999999997</c:v>
                </c:pt>
                <c:pt idx="11">
                  <c:v>1867343.3603699999</c:v>
                </c:pt>
                <c:pt idx="12">
                  <c:v>36819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DB46-4BCF-824F-968B9BCD029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45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600" b="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36477932092272"/>
          <c:y val="0"/>
          <c:w val="0.99307659125871373"/>
          <c:h val="0.99530347222222226"/>
        </c:manualLayout>
      </c:layout>
      <c:doughnutChart>
        <c:varyColors val="1"/>
        <c:ser>
          <c:idx val="3"/>
          <c:order val="0"/>
          <c:explosion val="5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22F-485D-BD47-6920F08FE9F6}"/>
              </c:ext>
            </c:extLst>
          </c:dPt>
          <c:dPt>
            <c:idx val="1"/>
            <c:bubble3D val="0"/>
            <c:spPr>
              <a:solidFill>
                <a:srgbClr val="FF6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22F-485D-BD47-6920F08FE9F6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22F-485D-BD47-6920F08FE9F6}"/>
              </c:ext>
            </c:extLst>
          </c:dPt>
          <c:dPt>
            <c:idx val="3"/>
            <c:bubble3D val="0"/>
            <c:spPr>
              <a:solidFill>
                <a:srgbClr val="A0D7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22F-485D-BD47-6920F08FE9F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22F-485D-BD47-6920F08FE9F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22F-485D-BD47-6920F08FE9F6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222F-485D-BD47-6920F08FE9F6}"/>
              </c:ext>
            </c:extLst>
          </c:dPt>
          <c:dPt>
            <c:idx val="7"/>
            <c:bubble3D val="0"/>
            <c:spPr>
              <a:solidFill>
                <a:srgbClr val="FF6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22F-485D-BD47-6920F08FE9F6}"/>
              </c:ext>
            </c:extLst>
          </c:dPt>
          <c:dPt>
            <c:idx val="8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22F-485D-BD47-6920F08FE9F6}"/>
              </c:ext>
            </c:extLst>
          </c:dPt>
          <c:dPt>
            <c:idx val="9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222F-485D-BD47-6920F08FE9F6}"/>
              </c:ext>
            </c:extLst>
          </c:dPt>
          <c:dLbls>
            <c:dLbl>
              <c:idx val="0"/>
              <c:layout>
                <c:manualLayout>
                  <c:x val="-5.916343779204903E-2"/>
                  <c:y val="1.241242994054570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22F-485D-BD47-6920F08FE9F6}"/>
                </c:ext>
              </c:extLst>
            </c:dLbl>
            <c:dLbl>
              <c:idx val="1"/>
              <c:layout>
                <c:manualLayout>
                  <c:x val="-4.5263403495216958E-2"/>
                  <c:y val="-5.453599621716420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22F-485D-BD47-6920F08FE9F6}"/>
                </c:ext>
              </c:extLst>
            </c:dLbl>
            <c:dLbl>
              <c:idx val="2"/>
              <c:layout>
                <c:manualLayout>
                  <c:x val="1.9231215472078681E-2"/>
                  <c:y val="-1.009006038092724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22F-485D-BD47-6920F08FE9F6}"/>
                </c:ext>
              </c:extLst>
            </c:dLbl>
            <c:dLbl>
              <c:idx val="3"/>
              <c:layout>
                <c:manualLayout>
                  <c:x val="-7.822482657150312E-3"/>
                  <c:y val="4.250069156670177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22F-485D-BD47-6920F08FE9F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22F-485D-BD47-6920F08FE9F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22F-485D-BD47-6920F08FE9F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22F-485D-BD47-6920F08FE9F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22F-485D-BD47-6920F08FE9F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22F-485D-BD47-6920F08FE9F6}"/>
                </c:ext>
              </c:extLst>
            </c:dLbl>
            <c:dLbl>
              <c:idx val="9"/>
              <c:layout>
                <c:manualLayout>
                  <c:x val="-9.7153107943222794E-2"/>
                  <c:y val="5.6585825122194483E-2"/>
                </c:manualLayout>
              </c:layout>
              <c:tx>
                <c:rich>
                  <a:bodyPr rot="-1500000" spcFirstLastPara="1" vertOverflow="ellipsis" wrap="square" anchor="ctr" anchorCtr="1"/>
                  <a:lstStyle/>
                  <a:p>
                    <a:pPr>
                      <a:defRPr sz="2000" b="0" i="0" u="none" strike="noStrike" kern="1200" baseline="0">
                        <a:solidFill>
                          <a:srgbClr val="C0000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C00000"/>
                        </a:solidFill>
                      </a:rPr>
                      <a:t>0,1%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-1500000" spcFirstLastPara="1" vertOverflow="ellipsis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rgbClr val="C00000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663862996268148"/>
                      <c:h val="0.162870332383607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3-222F-485D-BD47-6920F08FE9F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Лист1!$A$4:$A$13</c:f>
              <c:strCache>
                <c:ptCount val="10"/>
                <c:pt idx="0">
                  <c:v>Субвенции бюджетам городских округов на обеспечение детей-сирот и детей, оставшихся без попечения родителей, лиц из числа детей-сирот и детей, оставшихся без попечения родителей, жилыми помещениями</c:v>
                </c:pt>
                <c:pt idx="1">
                  <c:v>Субвенции бюджетам городских округов на осуществление первичного воинского учета органами местного самоуправления поселений, муниципальных и городских округов</c:v>
                </c:pt>
                <c:pt idx="2">
                  <c:v>Субвенции бюджетам городских округов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c:v>
                </c:pt>
                <c:pt idx="3">
                  <c:v>Выполнение передаваемых полномочий:</c:v>
                </c:pt>
                <c:pt idx="4">
                  <c:v>Субвенции бюджетам городских округов на выполнение передаваемых полномочий субъектов Российской Федерации (обеспечение переданного государственного полномочия Московской области по созданию комиссий по делам несовершеннолетних и защите их прав муниципальны</c:v>
                </c:pt>
                <c:pt idx="5">
                  <c:v>Субвенции бюджетам городских округов на выполнение передаваемых полномочий субъектов Российской Федерации (осуществление госполномочий Московской области в области земельных отношений, определения соответствия объектов жилищного строительства, присвоения а</c:v>
                </c:pt>
                <c:pt idx="6">
                  <c:v>Субвенции бюджетам городских округов на выполнение передаваемых полномочий субъектов Российской Федерации (на создание административных комиссий, уполномоченных рассматривать дела об административных правонарушениях в сфере благоустройства): 1 435,0</c:v>
                </c:pt>
                <c:pt idx="7">
                  <c:v>Субвенции бюджетам городских округов на выполнение передаваемых полномочий субъектов Российской Федерации (на осуществление переданных полномочий Московской области по транспортировке в морг, включая погрузоразгрузочные работы, с мест обнаружения или проис</c:v>
                </c:pt>
                <c:pt idx="8">
                  <c:v>Субвенции бюджетам городских округов на выполнение передаваемых полномочий субъектов Российской Федерации (для осуществления переданных полномочий Московской области по организации мероприятий при осуществлении деятельности по обращению с животными без вла</c:v>
                </c:pt>
                <c:pt idx="9">
                  <c:v>Субвенции бюджетам городских округов на 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Федерации: 39,8</c:v>
                </c:pt>
              </c:strCache>
            </c:strRef>
          </c:cat>
          <c:val>
            <c:numRef>
              <c:f>Лист1!$B$4:$B$13</c:f>
              <c:numCache>
                <c:formatCode>[&gt;=0.005]#\ ##0.0;[&lt;=-0.005]\-#\ ##0.0;#\ ##0.0</c:formatCode>
                <c:ptCount val="10"/>
                <c:pt idx="0">
                  <c:v>5494.9949999999999</c:v>
                </c:pt>
                <c:pt idx="1">
                  <c:v>7578.6597899999997</c:v>
                </c:pt>
                <c:pt idx="2">
                  <c:v>24047</c:v>
                </c:pt>
                <c:pt idx="3">
                  <c:v>13946.8</c:v>
                </c:pt>
                <c:pt idx="9">
                  <c:v>39.799999999999997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22F-485D-BD47-6920F08FE9F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45"/>
        <c:holeSize val="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600" b="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2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2200" b="1" dirty="0">
                <a:solidFill>
                  <a:schemeClr val="tx1"/>
                </a:solidFill>
              </a:rPr>
              <a:t> Всего: 157 069,6</a:t>
            </a:r>
          </a:p>
        </c:rich>
      </c:tx>
      <c:layout>
        <c:manualLayout>
          <c:xMode val="edge"/>
          <c:yMode val="edge"/>
          <c:x val="0.24261129134201986"/>
          <c:y val="0.509783502891083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200" b="1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1481128116101865E-2"/>
          <c:y val="6.3689087362196847E-2"/>
          <c:w val="0.93075717591262519"/>
          <c:h val="0.92889214783979301"/>
        </c:manualLayout>
      </c:layout>
      <c:doughnutChart>
        <c:varyColors val="1"/>
        <c:ser>
          <c:idx val="3"/>
          <c:order val="0"/>
          <c:explosion val="5"/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D0-4A0F-9980-C078CC597B6A}"/>
              </c:ext>
            </c:extLst>
          </c:dPt>
          <c:dPt>
            <c:idx val="1"/>
            <c:bubble3D val="0"/>
            <c:spPr>
              <a:solidFill>
                <a:srgbClr val="FF6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ED0-4A0F-9980-C078CC597B6A}"/>
              </c:ext>
            </c:extLst>
          </c:dPt>
          <c:dPt>
            <c:idx val="2"/>
            <c:bubble3D val="0"/>
            <c:spPr>
              <a:solidFill>
                <a:srgbClr val="91C7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ED0-4A0F-9980-C078CC597B6A}"/>
              </c:ext>
            </c:extLst>
          </c:dPt>
          <c:dLbls>
            <c:dLbl>
              <c:idx val="1"/>
              <c:layout>
                <c:manualLayout>
                  <c:x val="-2.1856162553447533E-2"/>
                  <c:y val="-6.122198012665043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42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879674548786113"/>
                      <c:h val="0.158148442015784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ED0-4A0F-9980-C078CC597B6A}"/>
                </c:ext>
              </c:extLst>
            </c:dLbl>
            <c:dLbl>
              <c:idx val="2"/>
              <c:layout>
                <c:manualLayout>
                  <c:x val="5.5493010611618078E-2"/>
                  <c:y val="0.1301472654792718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D0-4A0F-9980-C078CC597B6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Лист1!$A$4:$A$6</c:f>
              <c:strCache>
                <c:ptCount val="3"/>
                <c:pt idx="0">
                  <c:v>Межбюджетные трансферты, передаваемые бюджетам городских округов на ежемесячное денежное вознаграждение за классное руководство педагогическим работникам государственных и муниципальных образовательных организаций, реализующих образовательные программы нач</c:v>
                </c:pt>
                <c:pt idx="1">
                  <c:v>Межбюджетные трансферты, передаваемые бюджетам городских округов на обеспечение выплат ежемесячного денежного вознаграждения советникам директоров по воспитанию и взаимодействию с детскими общественными объединениями государственных общеобразовательных орг</c:v>
                </c:pt>
                <c:pt idx="2">
                  <c:v>Прочие МБТ:</c:v>
                </c:pt>
              </c:strCache>
            </c:strRef>
          </c:cat>
          <c:val>
            <c:numRef>
              <c:f>Лист1!$B$4:$B$6</c:f>
              <c:numCache>
                <c:formatCode>[&gt;=0.005]#\ ##0.0;[&lt;=-0.005]\-#\ ##0.0;#\ ##0.0</c:formatCode>
                <c:ptCount val="3"/>
                <c:pt idx="0">
                  <c:v>36146</c:v>
                </c:pt>
                <c:pt idx="1">
                  <c:v>5255.2999999999993</c:v>
                </c:pt>
                <c:pt idx="2">
                  <c:v>115668.3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ED0-4A0F-9980-C078CC597B6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90"/>
        <c:holeSize val="5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600" b="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72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442430974608839"/>
          <c:y val="4.2614746917057945E-3"/>
          <c:w val="0.57325119531259816"/>
          <c:h val="0.86150207251956168"/>
        </c:manualLayout>
      </c:layout>
      <c:pie3DChart>
        <c:varyColors val="1"/>
        <c:ser>
          <c:idx val="0"/>
          <c:order val="0"/>
          <c:spPr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>
              <a:bevelB w="127000" h="127000"/>
              <a:contourClr>
                <a:srgbClr val="000000"/>
              </a:contourClr>
            </a:sp3d>
          </c:spPr>
          <c:explosion val="7"/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B w="127000" h="127000"/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CB5-40D1-9916-CE0B073C7883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B w="127000" h="127000"/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CB5-40D1-9916-CE0B073C788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B w="127000" h="127000"/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CB5-40D1-9916-CE0B073C7883}"/>
              </c:ext>
            </c:extLst>
          </c:dPt>
          <c:dPt>
            <c:idx val="3"/>
            <c:bubble3D val="0"/>
            <c:spPr>
              <a:solidFill>
                <a:srgbClr val="8A7EB0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B w="127000" h="127000"/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CB5-40D1-9916-CE0B073C788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B w="127000" h="127000"/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CB5-40D1-9916-CE0B073C7883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B w="127000" h="127000"/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CB5-40D1-9916-CE0B073C788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B w="127000" h="127000"/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7CB5-40D1-9916-CE0B073C788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B w="127000" h="127000"/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7CB5-40D1-9916-CE0B073C7883}"/>
              </c:ext>
            </c:extLst>
          </c:dPt>
          <c:dPt>
            <c:idx val="8"/>
            <c:bubble3D val="0"/>
            <c:spPr>
              <a:solidFill>
                <a:srgbClr val="72E0B1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B w="127000" h="127000"/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CBF6-42DD-B555-EBBF8B588F83}"/>
              </c:ext>
            </c:extLst>
          </c:dPt>
          <c:dPt>
            <c:idx val="9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B w="127000" h="127000"/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E3D3-4D87-8378-AFAD5820FFA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B w="127000" h="127000"/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E3D3-4D87-8378-AFAD5820FFA9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B w="127000" h="127000"/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02EE-4AEA-AFA8-FBB501C86B7F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63E36E3-B345-4F35-BCE9-AF472D34B5AA}" type="CATEGORYNAME">
                      <a:rPr lang="ru-RU"/>
                      <a:pPr>
                        <a:defRPr/>
                      </a:pPr>
                      <a:t>[ИМЯ КАТЕГОРИИ]</a:t>
                    </a:fld>
                    <a:r>
                      <a:rPr lang="ru-RU"/>
                      <a:t> </a:t>
                    </a:r>
                    <a:fld id="{9CD709C9-F499-46D2-A24A-BC1E7BFA156C}" type="VALUE">
                      <a:rPr lang="ru-RU"/>
                      <a:pPr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CB5-40D1-9916-CE0B073C7883}"/>
                </c:ext>
              </c:extLst>
            </c:dLbl>
            <c:dLbl>
              <c:idx val="1"/>
              <c:layout>
                <c:manualLayout>
                  <c:x val="0.14322926043547082"/>
                  <c:y val="0.1321057154428796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A6A405-2B2E-454B-AA58-FCCB16F04231}" type="CATEGORYNAME">
                      <a:rPr lang="ru-RU">
                        <a:solidFill>
                          <a:srgbClr val="FF660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dirty="0">
                        <a:solidFill>
                          <a:srgbClr val="FF6600"/>
                        </a:solidFill>
                      </a:rPr>
                      <a:t> </a:t>
                    </a:r>
                    <a:fld id="{72AD8DA7-A7E2-4558-B4F1-D41FFB20CFEF}" type="VALUE">
                      <a:rPr lang="ru-RU">
                        <a:solidFill>
                          <a:srgbClr val="FF660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endParaRPr lang="ru-RU" dirty="0">
                      <a:solidFill>
                        <a:srgbClr val="FF6600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474738966103914"/>
                      <c:h val="7.587555688582167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CB5-40D1-9916-CE0B073C7883}"/>
                </c:ext>
              </c:extLst>
            </c:dLbl>
            <c:dLbl>
              <c:idx val="2"/>
              <c:layout>
                <c:manualLayout>
                  <c:x val="6.2500005126312754E-3"/>
                  <c:y val="-0.1768511997057904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5887EA6-F37B-4D9A-A6D2-557E0CFAB22B}" type="CATEGORYNAME">
                      <a:rPr lang="ru-RU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dirty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 </a:t>
                    </a:r>
                    <a:fld id="{6086D6B7-EAF7-4FD3-959B-47D38A521F25}" type="VALUE">
                      <a:rPr lang="ru-RU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endParaRPr lang="ru-RU" dirty="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CB5-40D1-9916-CE0B073C7883}"/>
                </c:ext>
              </c:extLst>
            </c:dLbl>
            <c:dLbl>
              <c:idx val="3"/>
              <c:layout>
                <c:manualLayout>
                  <c:x val="-3.6458336323682439E-3"/>
                  <c:y val="-0.1054714147324213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B2D6282-BC19-4A86-93D8-D909E342663D}" type="CATEGORYNAME">
                      <a:rPr lang="ru-RU">
                        <a:solidFill>
                          <a:srgbClr val="8A7EB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dirty="0">
                        <a:solidFill>
                          <a:srgbClr val="8A7EB0"/>
                        </a:solidFill>
                      </a:rPr>
                      <a:t> </a:t>
                    </a:r>
                    <a:fld id="{DC6BE02B-45C0-4AA4-BEA6-25DFD0FFC981}" type="VALUE">
                      <a:rPr lang="ru-RU">
                        <a:solidFill>
                          <a:srgbClr val="8A7EB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endParaRPr lang="ru-RU" dirty="0">
                      <a:solidFill>
                        <a:srgbClr val="8A7EB0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4922278126827"/>
                      <c:h val="0.1481395978577197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CB5-40D1-9916-CE0B073C7883}"/>
                </c:ext>
              </c:extLst>
            </c:dLbl>
            <c:dLbl>
              <c:idx val="4"/>
              <c:layout>
                <c:manualLayout>
                  <c:x val="1.2956037808073968E-3"/>
                  <c:y val="-1.065368672926456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32448E8-A8D6-419A-A5C5-3DD68669A21B}" type="CATEGORYNAME">
                      <a:rPr lang="ru-RU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 </a:t>
                    </a:r>
                    <a:fld id="{91D700F4-252B-49AC-9963-3F452E067400}" type="VALUE">
                      <a:rPr lang="ru-RU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endParaRPr lang="ru-RU" dirty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54431303677106"/>
                      <c:h val="0.1630547592786900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CB5-40D1-9916-CE0B073C7883}"/>
                </c:ext>
              </c:extLst>
            </c:dLbl>
            <c:dLbl>
              <c:idx val="5"/>
              <c:layout>
                <c:manualLayout>
                  <c:x val="1.067060454975431E-2"/>
                  <c:y val="2.343819469167894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A328595-4F07-4E6F-9AC1-827C01FEFE78}" type="CATEGORYNAME">
                      <a:rPr lang="ru-RU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 </a:t>
                    </a:r>
                    <a:fld id="{E1040C2E-822C-4A10-8DB5-296AB0E06DC2}" type="VALUE">
                      <a:rPr lang="ru-RU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endParaRPr lang="ru-RU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43489627910893"/>
                      <c:h val="0.1197900535838498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CB5-40D1-9916-CE0B073C7883}"/>
                </c:ext>
              </c:extLst>
            </c:dLbl>
            <c:dLbl>
              <c:idx val="6"/>
              <c:layout>
                <c:manualLayout>
                  <c:x val="-4.1666670084208506E-3"/>
                  <c:y val="2.556884815023476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C4A832A-BF16-4A27-889B-E740D6090491}" type="CATEGORYNAME">
                      <a:rPr lang="ru-RU">
                        <a:solidFill>
                          <a:srgbClr val="0070C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dirty="0">
                        <a:solidFill>
                          <a:srgbClr val="0070C0"/>
                        </a:solidFill>
                      </a:rPr>
                      <a:t> </a:t>
                    </a:r>
                    <a:fld id="{D3A3DEB1-0523-4E34-9D2A-686F09CB36EE}" type="VALUE">
                      <a:rPr lang="ru-RU">
                        <a:solidFill>
                          <a:srgbClr val="0070C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endParaRPr lang="ru-RU" dirty="0">
                      <a:solidFill>
                        <a:srgbClr val="0070C0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CB5-40D1-9916-CE0B073C7883}"/>
                </c:ext>
              </c:extLst>
            </c:dLbl>
            <c:dLbl>
              <c:idx val="7"/>
              <c:layout>
                <c:manualLayout>
                  <c:x val="-5.7291671365786695E-2"/>
                  <c:y val="2.130737345852897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743B472-948A-4957-B099-3759F6E13184}" type="CATEGORYNAME">
                      <a:rPr lang="ru-RU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dirty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 </a:t>
                    </a:r>
                    <a:fld id="{8E17C1C3-7C58-4703-B082-87B8F8E2E505}" type="VALUE">
                      <a:rPr lang="ru-RU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endParaRPr lang="ru-RU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7CB5-40D1-9916-CE0B073C7883}"/>
                </c:ext>
              </c:extLst>
            </c:dLbl>
            <c:dLbl>
              <c:idx val="8"/>
              <c:layout>
                <c:manualLayout>
                  <c:x val="-5.0000004101050217E-2"/>
                  <c:y val="-1.49151614209702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D073738-85C0-4718-983F-B62C272C3682}" type="CATEGORYNAME">
                      <a:rPr lang="ru-RU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 </a:t>
                    </a:r>
                    <a:fld id="{C0FBDAF9-3FDF-431F-B6DA-FCA243D494FA}" type="VALUE">
                      <a:rPr lang="ru-RU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endParaRPr lang="ru-RU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CBF6-42DD-B555-EBBF8B588F83}"/>
                </c:ext>
              </c:extLst>
            </c:dLbl>
            <c:dLbl>
              <c:idx val="9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09B882D-FD27-4787-A5C2-7C945C14A7E8}" type="CATEGORYNAME">
                      <a:rPr lang="ru-RU">
                        <a:solidFill>
                          <a:srgbClr val="FFC00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dirty="0">
                        <a:solidFill>
                          <a:srgbClr val="FFC000"/>
                        </a:solidFill>
                      </a:rPr>
                      <a:t> </a:t>
                    </a:r>
                    <a:fld id="{D35C95F4-EB4A-4398-B9FC-3A8557E41E0B}" type="VALUE">
                      <a:rPr lang="ru-RU">
                        <a:solidFill>
                          <a:srgbClr val="FFC00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endParaRPr lang="ru-RU" dirty="0">
                      <a:solidFill>
                        <a:srgbClr val="FFC000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E3D3-4D87-8378-AFAD5820FFA9}"/>
                </c:ext>
              </c:extLst>
            </c:dLbl>
            <c:dLbl>
              <c:idx val="10"/>
              <c:layout>
                <c:manualLayout>
                  <c:x val="-2.601636532286461E-2"/>
                  <c:y val="-6.818359506729279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8D76459-D904-4BEA-80D8-51B4FEDC8D0B}" type="CATEGORYNAME">
                      <a:rPr lang="ru-RU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dirty="0"/>
                      <a:t> </a:t>
                    </a:r>
                    <a:fld id="{70F7AF4D-C598-4C1E-8078-0E0AB5F15036}" type="VALUE">
                      <a:rPr lang="ru-RU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endParaRPr lang="ru-RU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49738783607183"/>
                      <c:h val="7.587555688582167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E3D3-4D87-8378-AFAD5820FFA9}"/>
                </c:ext>
              </c:extLst>
            </c:dLbl>
            <c:dLbl>
              <c:idx val="11"/>
              <c:layout>
                <c:manualLayout>
                  <c:x val="-1.5371105263378058E-2"/>
                  <c:y val="-0.1086674368639035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3FCE9AC-9DA5-4DE6-9601-15618A11D9B7}" type="CATEGORYNAME">
                      <a:rPr lang="ru-RU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 </a:t>
                    </a:r>
                    <a:fld id="{A147DF3F-5202-4F5F-9C35-19268FAA4F65}" type="VALUE">
                      <a:rPr lang="ru-RU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endParaRPr lang="ru-RU" dirty="0">
                      <a:solidFill>
                        <a:schemeClr val="accent6">
                          <a:lumMod val="50000"/>
                        </a:schemeClr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170572192468191"/>
                      <c:h val="9.227166464945679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02EE-4AEA-AFA8-FBB501C86B7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МП «Культура и туризм»</c:v>
                </c:pt>
                <c:pt idx="1">
                  <c:v>МП «Образование»                    </c:v>
                </c:pt>
                <c:pt idx="2">
                  <c:v>МП «Спорт»</c:v>
                </c:pt>
                <c:pt idx="3">
                  <c:v>МП «Безопасность и обеспечение безопасности жизнедеятельности населения»</c:v>
                </c:pt>
                <c:pt idx="4">
                  <c:v>МП «Развитие инженерной инфраструктуры, энергоэффективности и отрасли обращения с отходами»</c:v>
                </c:pt>
                <c:pt idx="5">
                  <c:v>МП «Управление имуществом и муниципальными финансами»</c:v>
                </c:pt>
                <c:pt idx="6">
                  <c:v>МП «Развитие и функционирование дорожно-транспортного комплекса» </c:v>
                </c:pt>
                <c:pt idx="7">
                  <c:v>Муниципальная программа "Цифровое муниципальное образование"</c:v>
                </c:pt>
                <c:pt idx="8">
                  <c:v>МП «Формирование современной комфортной городской среды»</c:v>
                </c:pt>
                <c:pt idx="9">
                  <c:v>МП «Переселение граждан из аварийного жилищного фонда»</c:v>
                </c:pt>
                <c:pt idx="10">
                  <c:v>Непрограммные расходы</c:v>
                </c:pt>
                <c:pt idx="11">
                  <c:v>Остальные расходы</c:v>
                </c:pt>
              </c:strCache>
            </c:strRef>
          </c:cat>
          <c:val>
            <c:numRef>
              <c:f>Лист1!$B$2:$B$13</c:f>
              <c:numCache>
                <c:formatCode>0.0%</c:formatCode>
                <c:ptCount val="12"/>
                <c:pt idx="0">
                  <c:v>7.8E-2</c:v>
                </c:pt>
                <c:pt idx="1">
                  <c:v>0.46200000000000002</c:v>
                </c:pt>
                <c:pt idx="2">
                  <c:v>3.2000000000000001E-2</c:v>
                </c:pt>
                <c:pt idx="3">
                  <c:v>1.6E-2</c:v>
                </c:pt>
                <c:pt idx="4">
                  <c:v>4.8000000000000001E-2</c:v>
                </c:pt>
                <c:pt idx="5">
                  <c:v>7.3999999999999996E-2</c:v>
                </c:pt>
                <c:pt idx="6">
                  <c:v>3.4000000000000002E-2</c:v>
                </c:pt>
                <c:pt idx="7">
                  <c:v>1.9E-2</c:v>
                </c:pt>
                <c:pt idx="8">
                  <c:v>0.11600000000000001</c:v>
                </c:pt>
                <c:pt idx="9">
                  <c:v>8.3000000000000004E-2</c:v>
                </c:pt>
                <c:pt idx="10">
                  <c:v>1.4999999999999999E-2</c:v>
                </c:pt>
                <c:pt idx="11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CB5-40D1-9916-CE0B073C788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1971076908842"/>
          <c:y val="7.0792482134075421E-2"/>
          <c:w val="0.83172283499962929"/>
          <c:h val="0.768679414360253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/>
            <a:sp3d>
              <a:contourClr>
                <a:schemeClr val="accent2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B07BB1"/>
              </a:solidFill>
              <a:ln w="6350" cap="flat" cmpd="sng" algn="ctr">
                <a:noFill/>
                <a:prstDash val="solid"/>
                <a:miter lim="800000"/>
              </a:ln>
              <a:effectLst/>
              <a:sp3d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6DF-4B00-9CDD-095606DD10A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sp3d>
                <a:contourClr>
                  <a:schemeClr val="accent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6DF-4B00-9CDD-095606DD10AF}"/>
              </c:ext>
            </c:extLst>
          </c:dPt>
          <c:dLbls>
            <c:dLbl>
              <c:idx val="0"/>
              <c:layout>
                <c:manualLayout>
                  <c:x val="4.6475658542556524E-2"/>
                  <c:y val="-5.311819308835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DF-4B00-9CDD-095606DD10AF}"/>
                </c:ext>
              </c:extLst>
            </c:dLbl>
            <c:dLbl>
              <c:idx val="1"/>
              <c:layout>
                <c:manualLayout>
                  <c:x val="4.4292233980438439E-2"/>
                  <c:y val="-5.311819308835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DF-4B00-9CDD-095606DD10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3.4</c:v>
                </c:pt>
                <c:pt idx="1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DF-4B00-9CDD-095606DD10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29316008"/>
        <c:axId val="229316792"/>
        <c:axId val="0"/>
      </c:bar3DChart>
      <c:catAx>
        <c:axId val="229316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9316792"/>
        <c:crosses val="autoZero"/>
        <c:auto val="1"/>
        <c:lblAlgn val="ctr"/>
        <c:lblOffset val="100"/>
        <c:noMultiLvlLbl val="0"/>
      </c:catAx>
      <c:valAx>
        <c:axId val="229316792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500" b="1" dirty="0">
                    <a:solidFill>
                      <a:schemeClr val="tx1"/>
                    </a:solidFill>
                  </a:rPr>
                  <a:t>млн</a:t>
                </a:r>
                <a:r>
                  <a:rPr lang="ru-RU" sz="1500" b="1" baseline="0" dirty="0">
                    <a:solidFill>
                      <a:schemeClr val="tx1"/>
                    </a:solidFill>
                  </a:rPr>
                  <a:t> </a:t>
                </a:r>
                <a:r>
                  <a:rPr lang="ru-RU" sz="1500" b="1" dirty="0">
                    <a:solidFill>
                      <a:schemeClr val="tx1"/>
                    </a:solidFill>
                  </a:rPr>
                  <a:t>руб.</a:t>
                </a:r>
              </a:p>
            </c:rich>
          </c:tx>
          <c:layout>
            <c:manualLayout>
              <c:xMode val="edge"/>
              <c:yMode val="edge"/>
              <c:x val="8.0014914243102162E-4"/>
              <c:y val="9.69492281620911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316008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606114839671886"/>
          <c:y val="0.88304195752976689"/>
          <c:w val="0.56787770320656228"/>
          <c:h val="7.97504454239050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2023</c:v>
          </c:tx>
          <c:spPr>
            <a:solidFill>
              <a:srgbClr val="91C700"/>
            </a:solidFill>
            <a:ln w="19050">
              <a:solidFill>
                <a:schemeClr val="bg1"/>
              </a:solidFill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69B-4727-AE67-DD3E2ADA513F}"/>
              </c:ext>
            </c:extLst>
          </c:dPt>
          <c:dLbls>
            <c:dLbl>
              <c:idx val="0"/>
              <c:layout>
                <c:manualLayout>
                  <c:x val="0"/>
                  <c:y val="1.00802651030349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5C-46D1-92C1-8E255525EAB6}"/>
                </c:ext>
              </c:extLst>
            </c:dLbl>
            <c:dLbl>
              <c:idx val="1"/>
              <c:layout>
                <c:manualLayout>
                  <c:x val="-7.6493272534618139E-17"/>
                  <c:y val="2.26805964818286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815016925358735E-2"/>
                      <c:h val="6.84576995961941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69B-4727-AE67-DD3E2ADA513F}"/>
                </c:ext>
              </c:extLst>
            </c:dLbl>
            <c:dLbl>
              <c:idx val="2"/>
              <c:layout>
                <c:manualLayout>
                  <c:x val="-7.6493272534618139E-17"/>
                  <c:y val="1.51203976545524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A5C-46D1-92C1-8E255525EAB6}"/>
                </c:ext>
              </c:extLst>
            </c:dLbl>
            <c:dLbl>
              <c:idx val="3"/>
              <c:layout>
                <c:manualLayout>
                  <c:x val="0"/>
                  <c:y val="7.560198827276244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9B-4727-AE67-DD3E2ADA51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Неналоговые доходы</c:v>
                </c:pt>
                <c:pt idx="1">
                  <c:v>Налоговые доходы</c:v>
                </c:pt>
                <c:pt idx="2">
                  <c:v>Безвозмездные поступления</c:v>
                </c:pt>
                <c:pt idx="3">
                  <c:v>Всего Доходов</c:v>
                </c:pt>
              </c:strCache>
              <c:extLst/>
            </c:strRef>
          </c:cat>
          <c:val>
            <c:numRef>
              <c:f>Лист1!$B$2:$E$2</c:f>
              <c:numCache>
                <c:formatCode>#\ ##0.0</c:formatCode>
                <c:ptCount val="4"/>
                <c:pt idx="0">
                  <c:v>291</c:v>
                </c:pt>
                <c:pt idx="1">
                  <c:v>2378.1999999999998</c:v>
                </c:pt>
                <c:pt idx="2">
                  <c:v>3562.4</c:v>
                </c:pt>
                <c:pt idx="3">
                  <c:v>6231.6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F6F5-47C6-B3CA-0D9100724ECA}"/>
            </c:ext>
          </c:extLst>
        </c:ser>
        <c:ser>
          <c:idx val="1"/>
          <c:order val="1"/>
          <c:tx>
            <c:v>2024</c:v>
          </c:tx>
          <c:spPr>
            <a:solidFill>
              <a:schemeClr val="accent1">
                <a:shade val="80000"/>
                <a:satMod val="150000"/>
              </a:schemeClr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5.2155106494158584E-4"/>
                  <c:y val="5.04013255151749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763646527348741E-2"/>
                      <c:h val="5.08172356658828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A5C-46D1-92C1-8E255525EAB6}"/>
                </c:ext>
              </c:extLst>
            </c:dLbl>
            <c:dLbl>
              <c:idx val="1"/>
              <c:layout>
                <c:manualLayout>
                  <c:x val="0"/>
                  <c:y val="1.51203976545524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5C-46D1-92C1-8E255525EAB6}"/>
                </c:ext>
              </c:extLst>
            </c:dLbl>
            <c:dLbl>
              <c:idx val="2"/>
              <c:layout>
                <c:manualLayout>
                  <c:x val="2.0862042597661929E-3"/>
                  <c:y val="1.7640463930311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A5C-46D1-92C1-8E255525EAB6}"/>
                </c:ext>
              </c:extLst>
            </c:dLbl>
            <c:dLbl>
              <c:idx val="3"/>
              <c:layout>
                <c:manualLayout>
                  <c:x val="0"/>
                  <c:y val="1.00802651030349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9B-4727-AE67-DD3E2ADA51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Неналоговые доходы</c:v>
                </c:pt>
                <c:pt idx="1">
                  <c:v>Налоговые доходы</c:v>
                </c:pt>
                <c:pt idx="2">
                  <c:v>Безвозмездные поступления</c:v>
                </c:pt>
                <c:pt idx="3">
                  <c:v>Всего Доходов</c:v>
                </c:pt>
              </c:strCache>
              <c:extLst/>
            </c:strRef>
          </c:cat>
          <c:val>
            <c:numRef>
              <c:f>Лист1!$B$3:$E$3</c:f>
              <c:numCache>
                <c:formatCode>#\ ##0.0</c:formatCode>
                <c:ptCount val="4"/>
                <c:pt idx="0">
                  <c:v>259.7</c:v>
                </c:pt>
                <c:pt idx="1">
                  <c:v>3365.4</c:v>
                </c:pt>
                <c:pt idx="2">
                  <c:v>3802.2</c:v>
                </c:pt>
                <c:pt idx="3">
                  <c:v>7427.2999999999993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F6F5-47C6-B3CA-0D9100724ECA}"/>
            </c:ext>
          </c:extLst>
        </c:ser>
        <c:ser>
          <c:idx val="2"/>
          <c:order val="2"/>
          <c:tx>
            <c:v>2025</c:v>
          </c:tx>
          <c:spPr>
            <a:solidFill>
              <a:srgbClr val="A974AC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0431021298831348E-3"/>
                  <c:y val="7.56019882727624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5C-46D1-92C1-8E255525EAB6}"/>
                </c:ext>
              </c:extLst>
            </c:dLbl>
            <c:dLbl>
              <c:idx val="1"/>
              <c:layout>
                <c:manualLayout>
                  <c:x val="0"/>
                  <c:y val="1.26003313787936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5C-46D1-92C1-8E255525EAB6}"/>
                </c:ext>
              </c:extLst>
            </c:dLbl>
            <c:dLbl>
              <c:idx val="2"/>
              <c:layout>
                <c:manualLayout>
                  <c:x val="1.0431021298831348E-3"/>
                  <c:y val="1.51203976545524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A5C-46D1-92C1-8E255525EAB6}"/>
                </c:ext>
              </c:extLst>
            </c:dLbl>
            <c:dLbl>
              <c:idx val="3"/>
              <c:layout>
                <c:manualLayout>
                  <c:x val="2.0862042597662696E-3"/>
                  <c:y val="9.576853875307848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9B-4727-AE67-DD3E2ADA51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Неналоговые доходы</c:v>
                </c:pt>
                <c:pt idx="1">
                  <c:v>Налоговые доходы</c:v>
                </c:pt>
                <c:pt idx="2">
                  <c:v>Безвозмездные поступления</c:v>
                </c:pt>
                <c:pt idx="3">
                  <c:v>Всего Доходов</c:v>
                </c:pt>
              </c:strCache>
              <c:extLst/>
            </c:strRef>
          </c:cat>
          <c:val>
            <c:numRef>
              <c:f>Лист1!$B$4:$E$4</c:f>
              <c:numCache>
                <c:formatCode>#\ ##0.0</c:formatCode>
                <c:ptCount val="4"/>
                <c:pt idx="0">
                  <c:v>232</c:v>
                </c:pt>
                <c:pt idx="1">
                  <c:v>4051.7</c:v>
                </c:pt>
                <c:pt idx="2">
                  <c:v>3014.5</c:v>
                </c:pt>
                <c:pt idx="3">
                  <c:v>7298.2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F6F5-47C6-B3CA-0D9100724E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23584040"/>
        <c:axId val="323580120"/>
      </c:barChart>
      <c:valAx>
        <c:axId val="323580120"/>
        <c:scaling>
          <c:orientation val="minMax"/>
          <c:max val="8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3584040"/>
        <c:crosses val="autoZero"/>
        <c:crossBetween val="midCat"/>
        <c:majorUnit val="1000"/>
        <c:minorUnit val="250"/>
      </c:valAx>
      <c:catAx>
        <c:axId val="323584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358012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529437318765816"/>
          <c:y val="7.0792385694340945E-2"/>
          <c:w val="0.83172283499962929"/>
          <c:h val="0.768679414360253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/>
            <a:sp3d>
              <a:contourClr>
                <a:schemeClr val="accent2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E06A6D"/>
              </a:solidFill>
              <a:ln w="6350" cap="flat" cmpd="sng" algn="ctr">
                <a:noFill/>
                <a:prstDash val="solid"/>
                <a:miter lim="800000"/>
              </a:ln>
              <a:effectLst/>
              <a:sp3d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258-46D0-98C2-229B33AA7E99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 w="6350" cap="flat" cmpd="sng" algn="ctr">
                <a:noFill/>
                <a:prstDash val="solid"/>
                <a:miter lim="800000"/>
              </a:ln>
              <a:effectLst/>
              <a:sp3d>
                <a:contourClr>
                  <a:schemeClr val="accent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258-46D0-98C2-229B33AA7E99}"/>
              </c:ext>
            </c:extLst>
          </c:dPt>
          <c:dLbls>
            <c:dLbl>
              <c:idx val="0"/>
              <c:layout>
                <c:manualLayout>
                  <c:x val="4.6475658542556524E-2"/>
                  <c:y val="-5.311819308835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58-46D0-98C2-229B33AA7E99}"/>
                </c:ext>
              </c:extLst>
            </c:dLbl>
            <c:dLbl>
              <c:idx val="1"/>
              <c:layout>
                <c:manualLayout>
                  <c:x val="4.4292233980438439E-2"/>
                  <c:y val="-5.311819308835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58-46D0-98C2-229B33AA7E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436.9</c:v>
                </c:pt>
                <c:pt idx="1">
                  <c:v>506.7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258-46D0-98C2-229B33AA7E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29316008"/>
        <c:axId val="229316792"/>
        <c:axId val="0"/>
      </c:bar3DChart>
      <c:catAx>
        <c:axId val="229316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9316792"/>
        <c:crosses val="autoZero"/>
        <c:auto val="1"/>
        <c:lblAlgn val="ctr"/>
        <c:lblOffset val="100"/>
        <c:noMultiLvlLbl val="0"/>
      </c:catAx>
      <c:valAx>
        <c:axId val="229316792"/>
        <c:scaling>
          <c:orientation val="minMax"/>
          <c:max val="6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500" b="1" dirty="0">
                    <a:solidFill>
                      <a:schemeClr val="tx1"/>
                    </a:solidFill>
                  </a:rPr>
                  <a:t>млн</a:t>
                </a:r>
                <a:r>
                  <a:rPr lang="ru-RU" sz="1500" b="1" baseline="0" dirty="0">
                    <a:solidFill>
                      <a:schemeClr val="tx1"/>
                    </a:solidFill>
                  </a:rPr>
                  <a:t> </a:t>
                </a:r>
                <a:r>
                  <a:rPr lang="ru-RU" sz="1500" b="1" dirty="0">
                    <a:solidFill>
                      <a:schemeClr val="tx1"/>
                    </a:solidFill>
                  </a:rPr>
                  <a:t>руб.</a:t>
                </a:r>
              </a:p>
            </c:rich>
          </c:tx>
          <c:layout>
            <c:manualLayout>
              <c:xMode val="edge"/>
              <c:yMode val="edge"/>
              <c:x val="1.6704059194104365E-3"/>
              <c:y val="0.1201732434094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316008"/>
        <c:crosses val="autoZero"/>
        <c:crossBetween val="between"/>
        <c:majorUnit val="200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713271128016165"/>
          <c:y val="0.88413493164386303"/>
          <c:w val="0.5657345774396767"/>
          <c:h val="8.08421868109046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7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041938656400434"/>
          <c:y val="0.11805088986401845"/>
          <c:w val="0.82865413953266176"/>
          <c:h val="0.813894021149579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explosion val="3"/>
          <c:dPt>
            <c:idx val="0"/>
            <c:bubble3D val="0"/>
            <c:explosion val="4"/>
            <c:spPr>
              <a:solidFill>
                <a:schemeClr val="accent1">
                  <a:shade val="80000"/>
                  <a:satMod val="1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D64-4451-9236-621FA3F900EE}"/>
              </c:ext>
            </c:extLst>
          </c:dPt>
          <c:dPt>
            <c:idx val="1"/>
            <c:bubble3D val="0"/>
            <c:explosion val="4"/>
            <c:spPr>
              <a:solidFill>
                <a:schemeClr val="accent2">
                  <a:shade val="80000"/>
                  <a:satMod val="1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D64-4451-9236-621FA3F900EE}"/>
              </c:ext>
            </c:extLst>
          </c:dPt>
          <c:dPt>
            <c:idx val="2"/>
            <c:bubble3D val="0"/>
            <c:spPr>
              <a:solidFill>
                <a:schemeClr val="accent3">
                  <a:shade val="80000"/>
                  <a:satMod val="1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D64-4451-9236-621FA3F900EE}"/>
              </c:ext>
            </c:extLst>
          </c:dPt>
          <c:dPt>
            <c:idx val="3"/>
            <c:bubble3D val="0"/>
            <c:spPr>
              <a:solidFill>
                <a:srgbClr val="A9A0C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BD64-4451-9236-621FA3F900EE}"/>
              </c:ext>
            </c:extLst>
          </c:dPt>
          <c:dPt>
            <c:idx val="4"/>
            <c:bubble3D val="0"/>
            <c:explosion val="4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BD64-4451-9236-621FA3F900EE}"/>
              </c:ext>
            </c:extLst>
          </c:dPt>
          <c:dLbls>
            <c:dLbl>
              <c:idx val="0"/>
              <c:layout>
                <c:manualLayout>
                  <c:x val="-2.5279639423431824E-2"/>
                  <c:y val="2.7895236104635271E-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baseline="0">
                        <a:solidFill>
                          <a:srgbClr val="16BDDB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436B01F-5347-43F9-91B4-7E1B4FF22EBB}" type="PERCENTAGE">
                      <a:rPr lang="en-US" sz="2000" baseline="0" smtClean="0"/>
                      <a:pPr>
                        <a:defRPr sz="2000">
                          <a:solidFill>
                            <a:srgbClr val="16BDDB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16BDD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132512917248825"/>
                      <c:h val="9.360324942087103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D64-4451-9236-621FA3F900EE}"/>
                </c:ext>
              </c:extLst>
            </c:dLbl>
            <c:dLbl>
              <c:idx val="1"/>
              <c:layout>
                <c:manualLayout>
                  <c:x val="-1.207285247057883E-2"/>
                  <c:y val="-2.7776948359935745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baseline="0">
                        <a:solidFill>
                          <a:srgbClr val="FBBF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46B5FA6-B7C8-4149-91D7-90E431F2F60B}" type="PERCENTAGE">
                      <a:rPr lang="en-US" sz="2000" baseline="0" smtClean="0"/>
                      <a:pPr>
                        <a:defRPr sz="2000">
                          <a:solidFill>
                            <a:srgbClr val="FBBF00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FBB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590974438867479"/>
                      <c:h val="0.110268516380076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D64-4451-9236-621FA3F900EE}"/>
                </c:ext>
              </c:extLst>
            </c:dLbl>
            <c:dLbl>
              <c:idx val="2"/>
              <c:layout>
                <c:manualLayout>
                  <c:x val="-8.8478737982011307E-2"/>
                  <c:y val="3.649188408260389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baseline="0">
                        <a:solidFill>
                          <a:srgbClr val="8FC9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F7908E-7C76-448E-977C-6F50786D62C3}" type="PERCENTAGE">
                      <a:rPr lang="en-US" sz="2000" baseline="0" smtClean="0"/>
                      <a:pPr>
                        <a:defRPr sz="2000">
                          <a:solidFill>
                            <a:srgbClr val="8FC900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8FC9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D64-4451-9236-621FA3F900EE}"/>
                </c:ext>
              </c:extLst>
            </c:dLbl>
            <c:dLbl>
              <c:idx val="3"/>
              <c:layout>
                <c:manualLayout>
                  <c:x val="-9.479864783786926E-2"/>
                  <c:y val="0.2012549985185321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baseline="0">
                        <a:solidFill>
                          <a:srgbClr val="A9A0C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84ACB7A-AEC6-4FED-950A-F37A3043023A}" type="PERCENTAGE">
                      <a:rPr lang="en-US" sz="2000" baseline="0" smtClean="0">
                        <a:solidFill>
                          <a:srgbClr val="7030A0"/>
                        </a:solidFill>
                      </a:rPr>
                      <a:pPr>
                        <a:defRPr sz="2000">
                          <a:solidFill>
                            <a:srgbClr val="A9A0C4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A9A0C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D64-4451-9236-621FA3F900EE}"/>
                </c:ext>
              </c:extLst>
            </c:dLbl>
            <c:dLbl>
              <c:idx val="4"/>
              <c:layout>
                <c:manualLayout>
                  <c:x val="3.7919459135147708E-2"/>
                  <c:y val="2.972812193514156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baseline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28E4C2F-168A-4617-B6D1-1DDB3BA8621E}" type="PERCENTAGE">
                      <a:rPr lang="en-US" sz="2000" baseline="0" smtClean="0">
                        <a:solidFill>
                          <a:srgbClr val="00B050"/>
                        </a:solidFill>
                      </a:rPr>
                      <a:pPr>
                        <a:defRPr sz="2000">
                          <a:solidFill>
                            <a:srgbClr val="00B050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D64-4451-9236-621FA3F900E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Развитие музейного дела</c:v>
                </c:pt>
                <c:pt idx="1">
                  <c:v>Развитие библиотечного дела</c:v>
                </c:pt>
                <c:pt idx="2">
                  <c:v>Развитие искусства</c:v>
                </c:pt>
                <c:pt idx="3">
                  <c:v>Развитие образования в сфере культуры</c:v>
                </c:pt>
                <c:pt idx="4">
                  <c:v>Обеспечение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9.8000000000000007</c:v>
                </c:pt>
                <c:pt idx="1">
                  <c:v>47.8</c:v>
                </c:pt>
                <c:pt idx="2">
                  <c:v>193.6</c:v>
                </c:pt>
                <c:pt idx="3">
                  <c:v>243.2</c:v>
                </c:pt>
                <c:pt idx="4">
                  <c:v>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4-4451-9236-621FA3F900E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61790107400555"/>
          <c:y val="4.3636344197533497E-2"/>
          <c:w val="0.83172283499962929"/>
          <c:h val="0.768679414360253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/>
            <a:sp3d>
              <a:contourClr>
                <a:schemeClr val="accent2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5D38F"/>
              </a:solidFill>
              <a:ln w="6350" cap="flat" cmpd="sng" algn="ctr">
                <a:noFill/>
                <a:prstDash val="solid"/>
                <a:miter lim="800000"/>
              </a:ln>
              <a:effectLst/>
              <a:sp3d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52F-4B99-AACF-F903621D0F6F}"/>
              </c:ext>
            </c:extLst>
          </c:dPt>
          <c:dPt>
            <c:idx val="1"/>
            <c:invertIfNegative val="0"/>
            <c:bubble3D val="0"/>
            <c:spPr>
              <a:solidFill>
                <a:srgbClr val="A974AC"/>
              </a:solidFill>
              <a:ln w="6350" cap="flat" cmpd="sng" algn="ctr">
                <a:noFill/>
                <a:prstDash val="solid"/>
                <a:miter lim="800000"/>
              </a:ln>
              <a:effectLst/>
              <a:sp3d>
                <a:contourClr>
                  <a:schemeClr val="accent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52F-4B99-AACF-F903621D0F6F}"/>
              </c:ext>
            </c:extLst>
          </c:dPt>
          <c:dLbls>
            <c:dLbl>
              <c:idx val="0"/>
              <c:layout>
                <c:manualLayout>
                  <c:x val="4.6475658542556524E-2"/>
                  <c:y val="-5.311819308835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2F-4B99-AACF-F903621D0F6F}"/>
                </c:ext>
              </c:extLst>
            </c:dLbl>
            <c:dLbl>
              <c:idx val="1"/>
              <c:layout>
                <c:manualLayout>
                  <c:x val="4.4292233980438439E-2"/>
                  <c:y val="-5.311819308835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2F-4B99-AACF-F903621D0F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2648.7</c:v>
                </c:pt>
                <c:pt idx="1">
                  <c:v>2992.5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52F-4B99-AACF-F903621D0F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29316008"/>
        <c:axId val="229316792"/>
        <c:axId val="0"/>
      </c:bar3DChart>
      <c:catAx>
        <c:axId val="229316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9316792"/>
        <c:crosses val="autoZero"/>
        <c:auto val="1"/>
        <c:lblAlgn val="ctr"/>
        <c:lblOffset val="100"/>
        <c:noMultiLvlLbl val="0"/>
      </c:catAx>
      <c:valAx>
        <c:axId val="229316792"/>
        <c:scaling>
          <c:orientation val="minMax"/>
          <c:max val="3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500" b="1" dirty="0">
                    <a:solidFill>
                      <a:schemeClr val="tx1"/>
                    </a:solidFill>
                  </a:rPr>
                  <a:t>млн</a:t>
                </a:r>
                <a:r>
                  <a:rPr lang="ru-RU" sz="1500" b="1" baseline="0" dirty="0">
                    <a:solidFill>
                      <a:schemeClr val="tx1"/>
                    </a:solidFill>
                  </a:rPr>
                  <a:t> </a:t>
                </a:r>
                <a:r>
                  <a:rPr lang="ru-RU" sz="1500" b="1" dirty="0">
                    <a:solidFill>
                      <a:schemeClr val="tx1"/>
                    </a:solidFill>
                  </a:rPr>
                  <a:t>руб.</a:t>
                </a:r>
              </a:p>
            </c:rich>
          </c:tx>
          <c:layout>
            <c:manualLayout>
              <c:xMode val="edge"/>
              <c:yMode val="edge"/>
              <c:x val="1.9177996344855106E-2"/>
              <c:y val="0.129258058406034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316008"/>
        <c:crosses val="autoZero"/>
        <c:crossBetween val="between"/>
        <c:majorUnit val="1000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607124776649958"/>
          <c:y val="0.87788793439627422"/>
          <c:w val="0.57498049167399368"/>
          <c:h val="8.32647826424188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041938656400434"/>
          <c:y val="0.11805088986401845"/>
          <c:w val="0.82865413953266176"/>
          <c:h val="0.813894021149579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>
                  <a:shade val="80000"/>
                  <a:satMod val="1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BEE-48FF-A107-638E9D403AEA}"/>
              </c:ext>
            </c:extLst>
          </c:dPt>
          <c:dPt>
            <c:idx val="1"/>
            <c:bubble3D val="0"/>
            <c:spPr>
              <a:solidFill>
                <a:schemeClr val="accent2">
                  <a:shade val="80000"/>
                  <a:satMod val="1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BEE-48FF-A107-638E9D403AEA}"/>
              </c:ext>
            </c:extLst>
          </c:dPt>
          <c:dPt>
            <c:idx val="2"/>
            <c:bubble3D val="0"/>
            <c:spPr>
              <a:solidFill>
                <a:schemeClr val="accent3">
                  <a:shade val="80000"/>
                  <a:satMod val="1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CBEE-48FF-A107-638E9D403AEA}"/>
              </c:ext>
            </c:extLst>
          </c:dPt>
          <c:dLbls>
            <c:dLbl>
              <c:idx val="0"/>
              <c:layout>
                <c:manualLayout>
                  <c:x val="0.12955815204508783"/>
                  <c:y val="-3.768406153113999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16BDDB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1EC143B-C234-4AE5-B181-C66846C6A6CB}" type="PERCENTAGE">
                      <a:rPr lang="en-US" sz="2000" baseline="0" smtClean="0"/>
                      <a:pPr>
                        <a:defRPr sz="2000" b="1">
                          <a:solidFill>
                            <a:srgbClr val="16BDDB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16BDD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BEE-48FF-A107-638E9D403AEA}"/>
                </c:ext>
              </c:extLst>
            </c:dLbl>
            <c:dLbl>
              <c:idx val="1"/>
              <c:layout>
                <c:manualLayout>
                  <c:x val="2.6659984039324767E-2"/>
                  <c:y val="-1.388772246600460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FBBF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47C9ABB-DC68-429D-97D5-EC6F8A9393A3}" type="PERCENTAGE">
                      <a:rPr lang="en-US" sz="2000" baseline="0" smtClean="0"/>
                      <a:pPr>
                        <a:defRPr sz="2000" b="1">
                          <a:solidFill>
                            <a:srgbClr val="FBBF00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BB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21251418454832"/>
                      <c:h val="6.027271550245998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BEE-48FF-A107-638E9D403AEA}"/>
                </c:ext>
              </c:extLst>
            </c:dLbl>
            <c:dLbl>
              <c:idx val="2"/>
              <c:layout>
                <c:manualLayout>
                  <c:x val="0"/>
                  <c:y val="5.555088986401841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8FC9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8E20B8B-3E08-447E-A28F-20DFED1CD17E}" type="PERCENTAGE">
                      <a:rPr lang="en-US" sz="2000" baseline="0" smtClean="0"/>
                      <a:pPr>
                        <a:defRPr sz="2000" b="1">
                          <a:solidFill>
                            <a:srgbClr val="8FC900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8FC9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BEE-48FF-A107-638E9D403AE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Общее образование</c:v>
                </c:pt>
                <c:pt idx="1">
                  <c:v>Дополнительное образование</c:v>
                </c:pt>
                <c:pt idx="2">
                  <c:v>Обеспечение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2775.6</c:v>
                </c:pt>
                <c:pt idx="1">
                  <c:v>86.7</c:v>
                </c:pt>
                <c:pt idx="2">
                  <c:v>130.19999999999999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BEE-48FF-A107-638E9D403AE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529437318765816"/>
          <c:y val="7.0792385694340945E-2"/>
          <c:w val="0.83172283499962929"/>
          <c:h val="0.768679414360253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/>
            <a:sp3d>
              <a:contourClr>
                <a:schemeClr val="accent2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E33"/>
              </a:solidFill>
              <a:ln w="6350" cap="flat" cmpd="sng" algn="ctr">
                <a:noFill/>
                <a:prstDash val="solid"/>
                <a:miter lim="800000"/>
              </a:ln>
              <a:effectLst/>
              <a:sp3d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C92-4667-B386-58D7A3D28B73}"/>
              </c:ext>
            </c:extLst>
          </c:dPt>
          <c:dPt>
            <c:idx val="1"/>
            <c:invertIfNegative val="0"/>
            <c:bubble3D val="0"/>
            <c:spPr>
              <a:solidFill>
                <a:srgbClr val="DD6164"/>
              </a:solidFill>
              <a:ln w="6350" cap="flat" cmpd="sng" algn="ctr">
                <a:noFill/>
                <a:prstDash val="solid"/>
                <a:miter lim="800000"/>
              </a:ln>
              <a:effectLst/>
              <a:sp3d>
                <a:contourClr>
                  <a:schemeClr val="accent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C92-4667-B386-58D7A3D28B73}"/>
              </c:ext>
            </c:extLst>
          </c:dPt>
          <c:dLbls>
            <c:dLbl>
              <c:idx val="0"/>
              <c:layout>
                <c:manualLayout>
                  <c:x val="4.6475658542556524E-2"/>
                  <c:y val="-5.311819308835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92-4667-B386-58D7A3D28B73}"/>
                </c:ext>
              </c:extLst>
            </c:dLbl>
            <c:dLbl>
              <c:idx val="1"/>
              <c:layout>
                <c:manualLayout>
                  <c:x val="4.4292233980438439E-2"/>
                  <c:y val="-5.311819308835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92-4667-B386-58D7A3D28B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32.799999999999997</c:v>
                </c:pt>
                <c:pt idx="1">
                  <c:v>38.700000000000003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C92-4667-B386-58D7A3D28B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29316008"/>
        <c:axId val="229316792"/>
        <c:axId val="0"/>
      </c:bar3DChart>
      <c:catAx>
        <c:axId val="229316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9316792"/>
        <c:crosses val="autoZero"/>
        <c:auto val="1"/>
        <c:lblAlgn val="ctr"/>
        <c:lblOffset val="100"/>
        <c:noMultiLvlLbl val="0"/>
      </c:catAx>
      <c:valAx>
        <c:axId val="229316792"/>
        <c:scaling>
          <c:orientation val="minMax"/>
          <c:max val="4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500" b="1" dirty="0">
                    <a:solidFill>
                      <a:schemeClr val="tx1"/>
                    </a:solidFill>
                  </a:rPr>
                  <a:t>млн</a:t>
                </a:r>
                <a:r>
                  <a:rPr lang="ru-RU" sz="1500" b="1" baseline="0" dirty="0">
                    <a:solidFill>
                      <a:schemeClr val="tx1"/>
                    </a:solidFill>
                  </a:rPr>
                  <a:t> </a:t>
                </a:r>
                <a:r>
                  <a:rPr lang="ru-RU" sz="1500" b="1" dirty="0">
                    <a:solidFill>
                      <a:schemeClr val="tx1"/>
                    </a:solidFill>
                  </a:rPr>
                  <a:t>руб.</a:t>
                </a:r>
              </a:p>
            </c:rich>
          </c:tx>
          <c:layout>
            <c:manualLayout>
              <c:xMode val="edge"/>
              <c:yMode val="edge"/>
              <c:x val="1.3683820597282001E-3"/>
              <c:y val="5.157559001867122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316008"/>
        <c:crosses val="autoZero"/>
        <c:crossBetween val="between"/>
        <c:majorUnit val="20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020772375237206"/>
          <c:y val="0.87523744391115688"/>
          <c:w val="0.53248164289366939"/>
          <c:h val="8.70502042543004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91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041938656400434"/>
          <c:y val="0.11805088986401845"/>
          <c:w val="0.82865413953266176"/>
          <c:h val="0.813894021149579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>
                  <a:shade val="80000"/>
                  <a:satMod val="1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0E31-45AC-8AD1-5D09D4F4DFC8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0E31-45AC-8AD1-5D09D4F4DFC8}"/>
              </c:ext>
            </c:extLst>
          </c:dPt>
          <c:dPt>
            <c:idx val="2"/>
            <c:bubble3D val="0"/>
            <c:spPr>
              <a:solidFill>
                <a:schemeClr val="accent3">
                  <a:shade val="80000"/>
                  <a:satMod val="1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0E31-45AC-8AD1-5D09D4F4DFC8}"/>
              </c:ext>
            </c:extLst>
          </c:dPt>
          <c:dPt>
            <c:idx val="3"/>
            <c:bubble3D val="0"/>
            <c:spPr>
              <a:solidFill>
                <a:schemeClr val="accent4">
                  <a:shade val="80000"/>
                  <a:satMod val="1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0E31-45AC-8AD1-5D09D4F4DFC8}"/>
              </c:ext>
            </c:extLst>
          </c:dPt>
          <c:dLbls>
            <c:dLbl>
              <c:idx val="0"/>
              <c:layout>
                <c:manualLayout>
                  <c:x val="5.8985825321340876E-2"/>
                  <c:y val="-0.14165476915324698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16BDD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31-45AC-8AD1-5D09D4F4DFC8}"/>
                </c:ext>
              </c:extLst>
            </c:dLbl>
            <c:dLbl>
              <c:idx val="1"/>
              <c:layout>
                <c:manualLayout>
                  <c:x val="-9.0585374600630625E-2"/>
                  <c:y val="-0.1496533318286478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93584014244182"/>
                      <c:h val="6.86053489820627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E31-45AC-8AD1-5D09D4F4DFC8}"/>
                </c:ext>
              </c:extLst>
            </c:dLbl>
            <c:dLbl>
              <c:idx val="2"/>
              <c:layout>
                <c:manualLayout>
                  <c:x val="-1.7906245381365246E-2"/>
                  <c:y val="-5.555088986401944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8FC9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63267356902563"/>
                      <c:h val="9.1867393464765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E31-45AC-8AD1-5D09D4F4DFC8}"/>
                </c:ext>
              </c:extLst>
            </c:dLbl>
            <c:dLbl>
              <c:idx val="3"/>
              <c:layout>
                <c:manualLayout>
                  <c:x val="1.6853092948954537E-2"/>
                  <c:y val="-2.7775444932009209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FB5E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31-45AC-8AD1-5D09D4F4DFC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Социальная поддержка граждан</c:v>
                </c:pt>
                <c:pt idx="1">
                  <c:v>Развитие системы отдыха и оздоровления детей </c:v>
                </c:pt>
                <c:pt idx="2">
                  <c:v>Развитие и поддержка социально ориентированных некоммерческих организаций </c:v>
                </c:pt>
                <c:pt idx="3">
                  <c:v>Обеспечение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19.899999999999999</c:v>
                </c:pt>
                <c:pt idx="1">
                  <c:v>11.5</c:v>
                </c:pt>
                <c:pt idx="2">
                  <c:v>6.6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E31-45AC-8AD1-5D09D4F4DFC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529437318765816"/>
          <c:y val="7.0792385694340945E-2"/>
          <c:w val="0.83172283499962929"/>
          <c:h val="0.768679414360253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/>
            <a:sp3d>
              <a:contourClr>
                <a:schemeClr val="accent2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 w="6350" cap="flat" cmpd="sng" algn="ctr">
                <a:noFill/>
                <a:prstDash val="solid"/>
                <a:miter lim="800000"/>
              </a:ln>
              <a:effectLst/>
              <a:sp3d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B1E-41AB-9E82-7C22734B2097}"/>
              </c:ext>
            </c:extLst>
          </c:dPt>
          <c:dPt>
            <c:idx val="1"/>
            <c:invertIfNegative val="0"/>
            <c:bubble3D val="0"/>
            <c:spPr>
              <a:solidFill>
                <a:srgbClr val="474F79"/>
              </a:solidFill>
              <a:ln w="6350" cap="flat" cmpd="sng" algn="ctr">
                <a:noFill/>
                <a:prstDash val="solid"/>
                <a:miter lim="800000"/>
              </a:ln>
              <a:effectLst/>
              <a:sp3d>
                <a:contourClr>
                  <a:schemeClr val="accent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B1E-41AB-9E82-7C22734B2097}"/>
              </c:ext>
            </c:extLst>
          </c:dPt>
          <c:dLbls>
            <c:dLbl>
              <c:idx val="0"/>
              <c:layout>
                <c:manualLayout>
                  <c:x val="4.6475658542556524E-2"/>
                  <c:y val="-5.311819308835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1E-41AB-9E82-7C22734B2097}"/>
                </c:ext>
              </c:extLst>
            </c:dLbl>
            <c:dLbl>
              <c:idx val="1"/>
              <c:layout>
                <c:manualLayout>
                  <c:x val="4.4292233980438439E-2"/>
                  <c:y val="-5.311819308835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1E-41AB-9E82-7C22734B20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179.1</c:v>
                </c:pt>
                <c:pt idx="1">
                  <c:v>207.3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1E-41AB-9E82-7C22734B20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29316008"/>
        <c:axId val="229316792"/>
        <c:axId val="0"/>
      </c:bar3DChart>
      <c:catAx>
        <c:axId val="229316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9316792"/>
        <c:crosses val="autoZero"/>
        <c:auto val="1"/>
        <c:lblAlgn val="ctr"/>
        <c:lblOffset val="100"/>
        <c:noMultiLvlLbl val="0"/>
      </c:catAx>
      <c:valAx>
        <c:axId val="229316792"/>
        <c:scaling>
          <c:orientation val="minMax"/>
          <c:max val="2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500" b="1" dirty="0">
                    <a:solidFill>
                      <a:schemeClr val="tx1"/>
                    </a:solidFill>
                  </a:rPr>
                  <a:t>млн</a:t>
                </a:r>
                <a:r>
                  <a:rPr lang="ru-RU" sz="1500" b="1" baseline="0" dirty="0">
                    <a:solidFill>
                      <a:schemeClr val="tx1"/>
                    </a:solidFill>
                  </a:rPr>
                  <a:t> </a:t>
                </a:r>
                <a:r>
                  <a:rPr lang="ru-RU" sz="1500" b="1" dirty="0">
                    <a:solidFill>
                      <a:schemeClr val="tx1"/>
                    </a:solidFill>
                  </a:rPr>
                  <a:t>руб.</a:t>
                </a:r>
              </a:p>
            </c:rich>
          </c:tx>
          <c:layout>
            <c:manualLayout>
              <c:xMode val="edge"/>
              <c:yMode val="edge"/>
              <c:x val="6.3878747829020956E-3"/>
              <c:y val="3.195097738875284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316008"/>
        <c:crosses val="autoZero"/>
        <c:crossBetween val="between"/>
        <c:majorUnit val="50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194542986567402"/>
          <c:y val="0.87393338128141351"/>
          <c:w val="0.57610895113838456"/>
          <c:h val="8.40513966367090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57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041938656400434"/>
          <c:y val="0.11805088986401845"/>
          <c:w val="0.82865413953266176"/>
          <c:h val="0.813894021149579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>
                  <a:shade val="80000"/>
                  <a:satMod val="1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379-4C59-8CA9-1542A859B08D}"/>
              </c:ext>
            </c:extLst>
          </c:dPt>
          <c:dPt>
            <c:idx val="1"/>
            <c:bubble3D val="0"/>
            <c:spPr>
              <a:solidFill>
                <a:schemeClr val="accent2">
                  <a:shade val="80000"/>
                  <a:satMod val="1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379-4C59-8CA9-1542A859B08D}"/>
              </c:ext>
            </c:extLst>
          </c:dPt>
          <c:dPt>
            <c:idx val="2"/>
            <c:bubble3D val="0"/>
            <c:spPr>
              <a:solidFill>
                <a:schemeClr val="accent3">
                  <a:shade val="80000"/>
                  <a:satMod val="1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6379-4C59-8CA9-1542A859B08D}"/>
              </c:ext>
            </c:extLst>
          </c:dPt>
          <c:dLbls>
            <c:dLbl>
              <c:idx val="0"/>
              <c:layout>
                <c:manualLayout>
                  <c:x val="-4.6346005609625054E-2"/>
                  <c:y val="-8.3326334796027749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16BDD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924458830763596"/>
                      <c:h val="0.171374495230496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379-4C59-8CA9-1542A859B08D}"/>
                </c:ext>
              </c:extLst>
            </c:dLbl>
            <c:dLbl>
              <c:idx val="1"/>
              <c:layout>
                <c:manualLayout>
                  <c:x val="3.0770994168265703E-2"/>
                  <c:y val="-8.3326334796027628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FBB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068229647277704"/>
                      <c:h val="0.121378694352880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379-4C59-8CA9-1542A859B08D}"/>
                </c:ext>
              </c:extLst>
            </c:dLbl>
            <c:dLbl>
              <c:idx val="2"/>
              <c:layout>
                <c:manualLayout>
                  <c:x val="2.1066366186192399E-3"/>
                  <c:y val="2.7775444932008953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8FC9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379-4C59-8CA9-1542A859B08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Развитие физической культуры и спорта </c:v>
                </c:pt>
                <c:pt idx="1">
                  <c:v>Подготовка спортивного резерва </c:v>
                </c:pt>
                <c:pt idx="2">
                  <c:v>Обеспечивающая подпрограмма 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43.6</c:v>
                </c:pt>
                <c:pt idx="1">
                  <c:v>162.19999999999999</c:v>
                </c:pt>
                <c:pt idx="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379-4C59-8CA9-1542A859B08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529437318765816"/>
          <c:y val="7.0792385694340945E-2"/>
          <c:w val="0.83172283499962929"/>
          <c:h val="0.768679414360253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/>
            <a:sp3d>
              <a:contourClr>
                <a:schemeClr val="accent2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5D38F"/>
              </a:solidFill>
              <a:ln w="6350" cap="flat" cmpd="sng" algn="ctr">
                <a:noFill/>
                <a:prstDash val="solid"/>
                <a:miter lim="800000"/>
              </a:ln>
              <a:effectLst/>
              <a:sp3d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C7F-4775-A4E4-7034C56D758B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6350" cap="flat" cmpd="sng" algn="ctr">
                <a:noFill/>
                <a:prstDash val="solid"/>
                <a:miter lim="800000"/>
              </a:ln>
              <a:effectLst/>
              <a:sp3d>
                <a:contourClr>
                  <a:schemeClr val="accent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C7F-4775-A4E4-7034C56D758B}"/>
              </c:ext>
            </c:extLst>
          </c:dPt>
          <c:dLbls>
            <c:dLbl>
              <c:idx val="0"/>
              <c:layout>
                <c:manualLayout>
                  <c:x val="4.6475658542556524E-2"/>
                  <c:y val="-5.311819308835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7F-4775-A4E4-7034C56D758B}"/>
                </c:ext>
              </c:extLst>
            </c:dLbl>
            <c:dLbl>
              <c:idx val="1"/>
              <c:layout>
                <c:manualLayout>
                  <c:x val="4.4292233980438439E-2"/>
                  <c:y val="-5.311819308835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7F-4775-A4E4-7034C56D75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0.9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C7F-4775-A4E4-7034C56D75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29316008"/>
        <c:axId val="229316792"/>
        <c:axId val="0"/>
      </c:bar3DChart>
      <c:catAx>
        <c:axId val="229316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9316792"/>
        <c:crosses val="autoZero"/>
        <c:auto val="1"/>
        <c:lblAlgn val="ctr"/>
        <c:lblOffset val="100"/>
        <c:noMultiLvlLbl val="0"/>
      </c:catAx>
      <c:valAx>
        <c:axId val="229316792"/>
        <c:scaling>
          <c:orientation val="minMax"/>
          <c:max val="1.2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500" b="1" dirty="0">
                    <a:solidFill>
                      <a:schemeClr val="tx1"/>
                    </a:solidFill>
                  </a:rPr>
                  <a:t>млн</a:t>
                </a:r>
                <a:r>
                  <a:rPr lang="ru-RU" sz="1500" b="1" baseline="0" dirty="0">
                    <a:solidFill>
                      <a:schemeClr val="tx1"/>
                    </a:solidFill>
                  </a:rPr>
                  <a:t> </a:t>
                </a:r>
                <a:r>
                  <a:rPr lang="ru-RU" sz="1500" b="1" dirty="0">
                    <a:solidFill>
                      <a:schemeClr val="tx1"/>
                    </a:solidFill>
                  </a:rPr>
                  <a:t>руб.</a:t>
                </a:r>
              </a:p>
            </c:rich>
          </c:tx>
          <c:layout>
            <c:manualLayout>
              <c:xMode val="edge"/>
              <c:yMode val="edge"/>
              <c:x val="2.3262992891006844E-2"/>
              <c:y val="8.294399348196629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316008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605612746931951"/>
          <c:y val="0.88058590676660098"/>
          <c:w val="0.5726629189698107"/>
          <c:h val="8.53018563637564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529437318765816"/>
          <c:y val="7.0792385694340945E-2"/>
          <c:w val="0.83172283499962929"/>
          <c:h val="0.768679414360253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/>
            <a:sp3d>
              <a:contourClr>
                <a:schemeClr val="accent2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 w="6350" cap="flat" cmpd="sng" algn="ctr">
                <a:noFill/>
                <a:prstDash val="solid"/>
                <a:miter lim="800000"/>
              </a:ln>
              <a:effectLst/>
              <a:sp3d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903-4FE1-A498-DD102AD71A9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 w="6350" cap="flat" cmpd="sng" algn="ctr">
                <a:noFill/>
                <a:prstDash val="solid"/>
                <a:miter lim="800000"/>
              </a:ln>
              <a:effectLst/>
              <a:sp3d>
                <a:contourClr>
                  <a:schemeClr val="accent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903-4FE1-A498-DD102AD71A98}"/>
              </c:ext>
            </c:extLst>
          </c:dPt>
          <c:dLbls>
            <c:dLbl>
              <c:idx val="0"/>
              <c:layout>
                <c:manualLayout>
                  <c:x val="4.6475658542556524E-2"/>
                  <c:y val="-5.311819308835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03-4FE1-A498-DD102AD71A98}"/>
                </c:ext>
              </c:extLst>
            </c:dLbl>
            <c:dLbl>
              <c:idx val="1"/>
              <c:layout>
                <c:manualLayout>
                  <c:x val="4.4292233980438439E-2"/>
                  <c:y val="-5.311819308835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03-4FE1-A498-DD102AD71A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2</c:v>
                </c:pt>
                <c:pt idx="1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03-4FE1-A498-DD102AD71A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29316008"/>
        <c:axId val="229316792"/>
        <c:axId val="0"/>
      </c:bar3DChart>
      <c:catAx>
        <c:axId val="229316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9316792"/>
        <c:crosses val="autoZero"/>
        <c:auto val="1"/>
        <c:lblAlgn val="ctr"/>
        <c:lblOffset val="100"/>
        <c:noMultiLvlLbl val="0"/>
      </c:catAx>
      <c:valAx>
        <c:axId val="229316792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500" b="1" dirty="0">
                    <a:solidFill>
                      <a:schemeClr val="tx1"/>
                    </a:solidFill>
                  </a:rPr>
                  <a:t>млн</a:t>
                </a:r>
                <a:r>
                  <a:rPr lang="ru-RU" sz="1500" b="1" baseline="0" dirty="0">
                    <a:solidFill>
                      <a:schemeClr val="tx1"/>
                    </a:solidFill>
                  </a:rPr>
                  <a:t> </a:t>
                </a:r>
                <a:r>
                  <a:rPr lang="ru-RU" sz="1500" b="1" dirty="0">
                    <a:solidFill>
                      <a:schemeClr val="tx1"/>
                    </a:solidFill>
                  </a:rPr>
                  <a:t>руб.</a:t>
                </a:r>
              </a:p>
            </c:rich>
          </c:tx>
          <c:layout>
            <c:manualLayout>
              <c:xMode val="edge"/>
              <c:yMode val="edge"/>
              <c:x val="1.0532197540746998E-3"/>
              <c:y val="2.867470377837814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316008"/>
        <c:crosses val="autoZero"/>
        <c:crossBetween val="between"/>
        <c:majorUnit val="2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190656609124198"/>
          <c:y val="0.88193773658867103"/>
          <c:w val="0.57618686781751605"/>
          <c:h val="8.85522161696934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78643578643579E-3"/>
          <c:y val="0"/>
          <c:w val="0.99792135642135638"/>
          <c:h val="1"/>
        </c:manualLayout>
      </c:layout>
      <c:barChart>
        <c:barDir val="col"/>
        <c:grouping val="clustered"/>
        <c:varyColors val="0"/>
        <c:ser>
          <c:idx val="0"/>
          <c:order val="0"/>
          <c:tx>
            <c:v>2023</c:v>
          </c:tx>
          <c:spPr>
            <a:solidFill>
              <a:srgbClr val="91C700"/>
            </a:solidFill>
            <a:ln w="19050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382-4882-831A-26FB1E269745}"/>
              </c:ext>
            </c:extLst>
          </c:dPt>
          <c:dLbls>
            <c:delete val="1"/>
          </c:dLbls>
          <c:cat>
            <c:strRef>
              <c:f>Лист1!$A$1:$E$1</c:f>
              <c:strCache>
                <c:ptCount val="1"/>
                <c:pt idx="0">
                  <c:v>Неналоговые доходы</c:v>
                </c:pt>
              </c:strCache>
              <c:extLst/>
            </c:strRef>
          </c:cat>
          <c:val>
            <c:numRef>
              <c:f>Лист1!$A$2:$E$2</c:f>
              <c:numCache>
                <c:formatCode>#\ ##0.0</c:formatCode>
                <c:ptCount val="1"/>
                <c:pt idx="0">
                  <c:v>291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D382-4882-831A-26FB1E269745}"/>
            </c:ext>
          </c:extLst>
        </c:ser>
        <c:ser>
          <c:idx val="1"/>
          <c:order val="1"/>
          <c:tx>
            <c:v>2024</c:v>
          </c:tx>
          <c:spPr>
            <a:solidFill>
              <a:schemeClr val="accent1">
                <a:shade val="80000"/>
                <a:satMod val="150000"/>
              </a:schemeClr>
            </a:solidFill>
            <a:ln w="19050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shade val="80000"/>
                  <a:satMod val="150000"/>
                </a:schemeClr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382-4882-831A-26FB1E269745}"/>
              </c:ext>
            </c:extLst>
          </c:dPt>
          <c:dLbls>
            <c:delete val="1"/>
          </c:dLbls>
          <c:cat>
            <c:strRef>
              <c:f>Лист1!$A$1:$E$1</c:f>
              <c:strCache>
                <c:ptCount val="1"/>
                <c:pt idx="0">
                  <c:v>Неналоговые доходы</c:v>
                </c:pt>
              </c:strCache>
              <c:extLst/>
            </c:strRef>
          </c:cat>
          <c:val>
            <c:numRef>
              <c:f>Лист1!$A$3:$E$3</c:f>
              <c:numCache>
                <c:formatCode>#\ ##0.0</c:formatCode>
                <c:ptCount val="1"/>
                <c:pt idx="0">
                  <c:v>259.7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D382-4882-831A-26FB1E269745}"/>
            </c:ext>
          </c:extLst>
        </c:ser>
        <c:ser>
          <c:idx val="2"/>
          <c:order val="2"/>
          <c:tx>
            <c:v>2025</c:v>
          </c:tx>
          <c:spPr>
            <a:solidFill>
              <a:srgbClr val="A974AC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974AC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82-4882-831A-26FB1E269745}"/>
              </c:ext>
            </c:extLst>
          </c:dPt>
          <c:dLbls>
            <c:delete val="1"/>
          </c:dLbls>
          <c:cat>
            <c:strRef>
              <c:f>Лист1!$A$1:$E$1</c:f>
              <c:strCache>
                <c:ptCount val="1"/>
                <c:pt idx="0">
                  <c:v>Неналоговые доходы</c:v>
                </c:pt>
              </c:strCache>
              <c:extLst/>
            </c:strRef>
          </c:cat>
          <c:val>
            <c:numRef>
              <c:f>Лист1!$A$4:$E$4</c:f>
              <c:numCache>
                <c:formatCode>#\ ##0.0</c:formatCode>
                <c:ptCount val="1"/>
                <c:pt idx="0">
                  <c:v>231.9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D382-4882-831A-26FB1E269745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23584040"/>
        <c:axId val="323580120"/>
      </c:barChart>
      <c:valAx>
        <c:axId val="323580120"/>
        <c:scaling>
          <c:orientation val="minMax"/>
          <c:max val="7500"/>
          <c:min val="0"/>
        </c:scaling>
        <c:delete val="1"/>
        <c:axPos val="l"/>
        <c:numFmt formatCode="#\ ##0.0" sourceLinked="1"/>
        <c:majorTickMark val="none"/>
        <c:minorTickMark val="none"/>
        <c:tickLblPos val="nextTo"/>
        <c:crossAx val="323584040"/>
        <c:crosses val="autoZero"/>
        <c:crossBetween val="between"/>
        <c:majorUnit val="1000"/>
        <c:minorUnit val="500"/>
      </c:valAx>
      <c:catAx>
        <c:axId val="3235840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35801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19050"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529437318765816"/>
          <c:y val="7.0792385694340945E-2"/>
          <c:w val="0.83172283499962929"/>
          <c:h val="0.768679414360253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/>
            <a:sp3d>
              <a:contourClr>
                <a:schemeClr val="accent2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DD6164"/>
              </a:solidFill>
              <a:ln w="6350" cap="flat" cmpd="sng" algn="ctr">
                <a:noFill/>
                <a:prstDash val="solid"/>
                <a:miter lim="800000"/>
              </a:ln>
              <a:effectLst/>
              <a:sp3d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2C4-45F7-8A89-2EF871333F8D}"/>
              </c:ext>
            </c:extLst>
          </c:dPt>
          <c:dPt>
            <c:idx val="1"/>
            <c:invertIfNegative val="0"/>
            <c:bubble3D val="0"/>
            <c:spPr>
              <a:solidFill>
                <a:srgbClr val="FFCE33"/>
              </a:solidFill>
              <a:ln w="6350" cap="flat" cmpd="sng" algn="ctr">
                <a:noFill/>
                <a:prstDash val="solid"/>
                <a:miter lim="800000"/>
              </a:ln>
              <a:effectLst/>
              <a:sp3d>
                <a:contourClr>
                  <a:schemeClr val="accent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2C4-45F7-8A89-2EF871333F8D}"/>
              </c:ext>
            </c:extLst>
          </c:dPt>
          <c:dLbls>
            <c:dLbl>
              <c:idx val="0"/>
              <c:layout>
                <c:manualLayout>
                  <c:x val="4.6475658542556524E-2"/>
                  <c:y val="-5.311819308835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C4-45F7-8A89-2EF871333F8D}"/>
                </c:ext>
              </c:extLst>
            </c:dLbl>
            <c:dLbl>
              <c:idx val="1"/>
              <c:layout>
                <c:manualLayout>
                  <c:x val="4.4292233980438439E-2"/>
                  <c:y val="-5.311819308835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C4-45F7-8A89-2EF871333F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93.9</c:v>
                </c:pt>
                <c:pt idx="1">
                  <c:v>104.5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C4-45F7-8A89-2EF871333F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29316008"/>
        <c:axId val="229316792"/>
        <c:axId val="0"/>
      </c:bar3DChart>
      <c:catAx>
        <c:axId val="229316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9316792"/>
        <c:crosses val="autoZero"/>
        <c:auto val="1"/>
        <c:lblAlgn val="ctr"/>
        <c:lblOffset val="100"/>
        <c:noMultiLvlLbl val="0"/>
      </c:catAx>
      <c:valAx>
        <c:axId val="229316792"/>
        <c:scaling>
          <c:orientation val="minMax"/>
          <c:max val="1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500" b="1" dirty="0">
                    <a:solidFill>
                      <a:schemeClr val="tx1"/>
                    </a:solidFill>
                  </a:rPr>
                  <a:t>млн</a:t>
                </a:r>
                <a:r>
                  <a:rPr lang="ru-RU" sz="1500" b="1" baseline="0" dirty="0">
                    <a:solidFill>
                      <a:schemeClr val="tx1"/>
                    </a:solidFill>
                  </a:rPr>
                  <a:t> </a:t>
                </a:r>
                <a:r>
                  <a:rPr lang="ru-RU" sz="1500" b="1" dirty="0">
                    <a:solidFill>
                      <a:schemeClr val="tx1"/>
                    </a:solidFill>
                  </a:rPr>
                  <a:t>руб.</a:t>
                </a:r>
              </a:p>
            </c:rich>
          </c:tx>
          <c:layout>
            <c:manualLayout>
              <c:xMode val="edge"/>
              <c:yMode val="edge"/>
              <c:x val="1.2263236390753168E-3"/>
              <c:y val="6.247335052028856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316008"/>
        <c:crosses val="autoZero"/>
        <c:crossBetween val="between"/>
        <c:majorUnit val="50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913402324973269"/>
          <c:y val="0.87914218934312904"/>
          <c:w val="0.56173195350053462"/>
          <c:h val="8.43257579294579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409947670814639E-2"/>
          <c:y val="9.0210272830928737E-2"/>
          <c:w val="0.83918732262575835"/>
          <c:h val="0.825134716093287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AF0-44CB-9F49-21409541B162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AF0-44CB-9F49-21409541B162}"/>
              </c:ext>
            </c:extLst>
          </c:dPt>
          <c:dPt>
            <c:idx val="2"/>
            <c:bubble3D val="0"/>
            <c:spPr>
              <a:solidFill>
                <a:schemeClr val="accent3">
                  <a:shade val="80000"/>
                  <a:satMod val="1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7AF0-44CB-9F49-21409541B162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7AF0-44CB-9F49-21409541B162}"/>
              </c:ext>
            </c:extLst>
          </c:dPt>
          <c:dPt>
            <c:idx val="4"/>
            <c:bubble3D val="0"/>
            <c:spPr>
              <a:solidFill>
                <a:srgbClr val="8A7EB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7AF0-44CB-9F49-21409541B162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7AF0-44CB-9F49-21409541B162}"/>
              </c:ext>
            </c:extLst>
          </c:dPt>
          <c:dLbls>
            <c:dLbl>
              <c:idx val="0"/>
              <c:layout>
                <c:manualLayout>
                  <c:x val="-2.0539707031538342E-2"/>
                  <c:y val="-0.12987388144098705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451117985418425"/>
                      <c:h val="0.115171334442202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AF0-44CB-9F49-21409541B162}"/>
                </c:ext>
              </c:extLst>
            </c:dLbl>
            <c:dLbl>
              <c:idx val="1"/>
              <c:layout>
                <c:manualLayout>
                  <c:x val="1.2966763079849579E-2"/>
                  <c:y val="-1.312821356347896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695001482110093"/>
                      <c:h val="8.40443211806551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AF0-44CB-9F49-21409541B162}"/>
                </c:ext>
              </c:extLst>
            </c:dLbl>
            <c:dLbl>
              <c:idx val="2"/>
              <c:layout>
                <c:manualLayout>
                  <c:x val="3.3706185897908997E-2"/>
                  <c:y val="-9.7802345884413121E-5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8FC9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AF0-44CB-9F49-21409541B162}"/>
                </c:ext>
              </c:extLst>
            </c:dLbl>
            <c:dLbl>
              <c:idx val="3"/>
              <c:layout>
                <c:manualLayout>
                  <c:x val="4.8452642228244289E-2"/>
                  <c:y val="2.8101579021087026E-3"/>
                </c:manualLayout>
              </c:layout>
              <c:tx>
                <c:rich>
                  <a:bodyPr/>
                  <a:lstStyle/>
                  <a:p>
                    <a:fld id="{031DC59A-1B41-405A-B3D4-B3A8C0956A55}" type="PERCENTAGE">
                      <a:rPr lang="en-US">
                        <a:solidFill>
                          <a:srgbClr val="FFC000"/>
                        </a:solidFill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AF0-44CB-9F49-21409541B162}"/>
                </c:ext>
              </c:extLst>
            </c:dLbl>
            <c:dLbl>
              <c:idx val="4"/>
              <c:layout>
                <c:manualLayout>
                  <c:x val="-6.7412371795818146E-2"/>
                  <c:y val="-2.8101579021087026E-3"/>
                </c:manualLayout>
              </c:layout>
              <c:tx>
                <c:rich>
                  <a:bodyPr/>
                  <a:lstStyle/>
                  <a:p>
                    <a:fld id="{C4A3827F-A24C-4F12-9883-0831EBACAB0A}" type="PERCENTAGE">
                      <a:rPr lang="en-US">
                        <a:solidFill>
                          <a:srgbClr val="8A7EB0"/>
                        </a:solidFill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7AF0-44CB-9F49-21409541B162}"/>
                </c:ext>
              </c:extLst>
            </c:dLbl>
            <c:dLbl>
              <c:idx val="5"/>
              <c:layout>
                <c:manualLayout>
                  <c:x val="4.4239368991005654E-2"/>
                  <c:y val="-0.1419129740564895"/>
                </c:manualLayout>
              </c:layout>
              <c:tx>
                <c:rich>
                  <a:bodyPr/>
                  <a:lstStyle/>
                  <a:p>
                    <a:fld id="{63D07CD9-ABD7-469E-9986-BA9AFB67E7B3}" type="PERCENTAGE">
                      <a:rPr lang="en-US">
                        <a:solidFill>
                          <a:srgbClr val="00B0F0"/>
                        </a:solidFill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49942482185236"/>
                      <c:h val="6.891923318535381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AF0-44CB-9F49-21409541B16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Профилактика преступлений и иных правонарушений </c:v>
                </c:pt>
                <c:pt idx="1">
                  <c:v>Обеспечение мероприятий по защите населения и территорий от чрезвычайных ситуаций</c:v>
                </c:pt>
                <c:pt idx="2">
                  <c:v>Обеспечение мероприятий гражданской обороны на территории муниципального образования Московской области</c:v>
                </c:pt>
                <c:pt idx="3">
                  <c:v>Обеспечение пожарной безопасности на территории муниципального образования Московской области</c:v>
                </c:pt>
                <c:pt idx="4">
                  <c:v>Обеспечение безопасности населения на водных объектах, расположенных на территории муниципального образования Московской области </c:v>
                </c:pt>
                <c:pt idx="5">
                  <c:v>Обеспечивающая подпрограмма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43.6</c:v>
                </c:pt>
                <c:pt idx="1">
                  <c:v>3</c:v>
                </c:pt>
                <c:pt idx="2">
                  <c:v>5.4</c:v>
                </c:pt>
                <c:pt idx="3" formatCode="General">
                  <c:v>0.2</c:v>
                </c:pt>
                <c:pt idx="4">
                  <c:v>0.2</c:v>
                </c:pt>
                <c:pt idx="5">
                  <c:v>52.1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F0-44CB-9F49-21409541B16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529437318765816"/>
          <c:y val="7.0792385694340945E-2"/>
          <c:w val="0.83172283499962929"/>
          <c:h val="0.768679414360253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spPr>
            <a:solidFill>
              <a:srgbClr val="35D38F"/>
            </a:solidFill>
            <a:ln w="6350" cap="flat" cmpd="sng" algn="ctr">
              <a:noFill/>
              <a:prstDash val="solid"/>
              <a:miter lim="800000"/>
            </a:ln>
            <a:effectLst/>
            <a:sp3d>
              <a:contourClr>
                <a:schemeClr val="accent2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 w="6350" cap="flat" cmpd="sng" algn="ctr">
                <a:noFill/>
                <a:prstDash val="solid"/>
                <a:miter lim="800000"/>
              </a:ln>
              <a:effectLst/>
              <a:sp3d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507-4CA0-BD5F-DE214DC1E520}"/>
              </c:ext>
            </c:extLst>
          </c:dPt>
          <c:dPt>
            <c:idx val="1"/>
            <c:invertIfNegative val="0"/>
            <c:bubble3D val="0"/>
            <c:spPr>
              <a:solidFill>
                <a:srgbClr val="A974AC"/>
              </a:solidFill>
              <a:ln w="6350" cap="flat" cmpd="sng" algn="ctr">
                <a:noFill/>
                <a:prstDash val="solid"/>
                <a:miter lim="800000"/>
              </a:ln>
              <a:effectLst/>
              <a:sp3d>
                <a:contourClr>
                  <a:schemeClr val="accent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507-4CA0-BD5F-DE214DC1E520}"/>
              </c:ext>
            </c:extLst>
          </c:dPt>
          <c:dLbls>
            <c:dLbl>
              <c:idx val="0"/>
              <c:layout>
                <c:manualLayout>
                  <c:x val="4.6475658542556524E-2"/>
                  <c:y val="-5.311819308835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07-4CA0-BD5F-DE214DC1E520}"/>
                </c:ext>
              </c:extLst>
            </c:dLbl>
            <c:dLbl>
              <c:idx val="1"/>
              <c:layout>
                <c:manualLayout>
                  <c:x val="4.4292233980438439E-2"/>
                  <c:y val="-5.311819308835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07-4CA0-BD5F-DE214DC1E5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40.299999999999997</c:v>
                </c:pt>
                <c:pt idx="1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507-4CA0-BD5F-DE214DC1E5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29316008"/>
        <c:axId val="229316792"/>
        <c:axId val="0"/>
      </c:bar3DChart>
      <c:catAx>
        <c:axId val="229316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9316792"/>
        <c:crosses val="autoZero"/>
        <c:auto val="1"/>
        <c:lblAlgn val="ctr"/>
        <c:lblOffset val="100"/>
        <c:noMultiLvlLbl val="0"/>
      </c:catAx>
      <c:valAx>
        <c:axId val="229316792"/>
        <c:scaling>
          <c:orientation val="minMax"/>
          <c:max val="4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500" b="1" dirty="0">
                    <a:solidFill>
                      <a:schemeClr val="tx1"/>
                    </a:solidFill>
                  </a:rPr>
                  <a:t>млн</a:t>
                </a:r>
                <a:r>
                  <a:rPr lang="ru-RU" sz="1500" b="1" baseline="0" dirty="0">
                    <a:solidFill>
                      <a:schemeClr val="tx1"/>
                    </a:solidFill>
                  </a:rPr>
                  <a:t> </a:t>
                </a:r>
                <a:r>
                  <a:rPr lang="ru-RU" sz="1500" b="1" dirty="0">
                    <a:solidFill>
                      <a:schemeClr val="tx1"/>
                    </a:solidFill>
                  </a:rPr>
                  <a:t>руб.</a:t>
                </a:r>
              </a:p>
            </c:rich>
          </c:tx>
          <c:layout>
            <c:manualLayout>
              <c:xMode val="edge"/>
              <c:yMode val="edge"/>
              <c:x val="1.2263236390753168E-3"/>
              <c:y val="6.5550830011638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316008"/>
        <c:crosses val="autoZero"/>
        <c:crossBetween val="between"/>
        <c:majorUnit val="20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36935123042506"/>
          <c:y val="0.87664162211202212"/>
          <c:w val="0.56787770320656228"/>
          <c:h val="8.60704712075703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529437318765816"/>
          <c:y val="7.0792385694340945E-2"/>
          <c:w val="0.83172283499962929"/>
          <c:h val="0.768679414360253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/>
            <a:sp3d>
              <a:contourClr>
                <a:schemeClr val="accent2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6350" cap="flat" cmpd="sng" algn="ctr">
                <a:noFill/>
                <a:prstDash val="solid"/>
                <a:miter lim="800000"/>
              </a:ln>
              <a:effectLst/>
              <a:sp3d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AC1-4094-991B-E2E8824DE1D7}"/>
              </c:ext>
            </c:extLst>
          </c:dPt>
          <c:dPt>
            <c:idx val="1"/>
            <c:invertIfNegative val="0"/>
            <c:bubble3D val="0"/>
            <c:spPr>
              <a:solidFill>
                <a:srgbClr val="E06A6D"/>
              </a:solidFill>
              <a:ln w="6350" cap="flat" cmpd="sng" algn="ctr">
                <a:noFill/>
                <a:prstDash val="solid"/>
                <a:miter lim="800000"/>
              </a:ln>
              <a:effectLst/>
              <a:sp3d>
                <a:contourClr>
                  <a:schemeClr val="accent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AC1-4094-991B-E2E8824DE1D7}"/>
              </c:ext>
            </c:extLst>
          </c:dPt>
          <c:dLbls>
            <c:dLbl>
              <c:idx val="0"/>
              <c:layout>
                <c:manualLayout>
                  <c:x val="4.6475658542556524E-2"/>
                  <c:y val="-5.311819308835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C1-4094-991B-E2E8824DE1D7}"/>
                </c:ext>
              </c:extLst>
            </c:dLbl>
            <c:dLbl>
              <c:idx val="1"/>
              <c:layout>
                <c:manualLayout>
                  <c:x val="4.4292233980438439E-2"/>
                  <c:y val="-5.311819308835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C1-4094-991B-E2E8824DE1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11.5</c:v>
                </c:pt>
                <c:pt idx="1">
                  <c:v>312.60000000000002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C1-4094-991B-E2E8824DE1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29316008"/>
        <c:axId val="229316792"/>
        <c:axId val="0"/>
      </c:bar3DChart>
      <c:catAx>
        <c:axId val="229316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9316792"/>
        <c:crosses val="autoZero"/>
        <c:auto val="1"/>
        <c:lblAlgn val="ctr"/>
        <c:lblOffset val="100"/>
        <c:noMultiLvlLbl val="0"/>
      </c:catAx>
      <c:valAx>
        <c:axId val="229316792"/>
        <c:scaling>
          <c:orientation val="minMax"/>
          <c:max val="3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500" b="1" dirty="0">
                    <a:solidFill>
                      <a:schemeClr val="tx1"/>
                    </a:solidFill>
                  </a:rPr>
                  <a:t>млн</a:t>
                </a:r>
                <a:r>
                  <a:rPr lang="ru-RU" sz="1500" b="1" baseline="0" dirty="0">
                    <a:solidFill>
                      <a:schemeClr val="tx1"/>
                    </a:solidFill>
                  </a:rPr>
                  <a:t> </a:t>
                </a:r>
                <a:r>
                  <a:rPr lang="ru-RU" sz="1500" b="1" dirty="0">
                    <a:solidFill>
                      <a:schemeClr val="tx1"/>
                    </a:solidFill>
                  </a:rPr>
                  <a:t>руб.</a:t>
                </a:r>
              </a:p>
            </c:rich>
          </c:tx>
          <c:layout>
            <c:manualLayout>
              <c:xMode val="edge"/>
              <c:yMode val="edge"/>
              <c:x val="1.2710985363237209E-3"/>
              <c:y val="8.590555848201822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316008"/>
        <c:crosses val="autoZero"/>
        <c:crossBetween val="between"/>
        <c:majorUnit val="100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713256588251922"/>
          <c:y val="0.87662286911604059"/>
          <c:w val="0.565734682510453"/>
          <c:h val="8.60835556792400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69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409947670814639E-2"/>
          <c:y val="7.5191730351801114E-2"/>
          <c:w val="0.82865413953266176"/>
          <c:h val="0.813894021149579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chemeClr val="accent1">
                  <a:shade val="80000"/>
                  <a:satMod val="1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D73-4AA9-8385-36B7AE3079F8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D73-4AA9-8385-36B7AE3079F8}"/>
              </c:ext>
            </c:extLst>
          </c:dPt>
          <c:dPt>
            <c:idx val="2"/>
            <c:bubble3D val="0"/>
            <c:spPr>
              <a:solidFill>
                <a:schemeClr val="accent3">
                  <a:shade val="80000"/>
                  <a:satMod val="1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D73-4AA9-8385-36B7AE3079F8}"/>
              </c:ext>
            </c:extLst>
          </c:dPt>
          <c:dPt>
            <c:idx val="3"/>
            <c:bubble3D val="0"/>
            <c:spPr>
              <a:solidFill>
                <a:schemeClr val="accent4">
                  <a:shade val="80000"/>
                  <a:satMod val="1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D73-4AA9-8385-36B7AE3079F8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D73-4AA9-8385-36B7AE3079F8}"/>
              </c:ext>
            </c:extLst>
          </c:dPt>
          <c:dLbls>
            <c:dLbl>
              <c:idx val="0"/>
              <c:layout>
                <c:manualLayout>
                  <c:x val="-3.7919459135147708E-2"/>
                  <c:y val="-3.363616769678807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16BDD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924458830763596"/>
                      <c:h val="0.171374495230496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D73-4AA9-8385-36B7AE3079F8}"/>
                </c:ext>
              </c:extLst>
            </c:dLbl>
            <c:dLbl>
              <c:idx val="1"/>
              <c:layout>
                <c:manualLayout>
                  <c:x val="-1.8632869137889654E-2"/>
                  <c:y val="-3.038685344439684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29602043072589"/>
                      <c:h val="0.145659046648836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D73-4AA9-8385-36B7AE3079F8}"/>
                </c:ext>
              </c:extLst>
            </c:dLbl>
            <c:dLbl>
              <c:idx val="2"/>
              <c:layout>
                <c:manualLayout>
                  <c:x val="8.4265464744772683E-3"/>
                  <c:y val="-2.5460530398788643E-1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8FC9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73-4AA9-8385-36B7AE3079F8}"/>
                </c:ext>
              </c:extLst>
            </c:dLbl>
            <c:dLbl>
              <c:idx val="3"/>
              <c:layout>
                <c:manualLayout>
                  <c:x val="4.0026095753767026E-2"/>
                  <c:y val="-5.6349194921507997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D73-4AA9-8385-36B7AE3079F8}"/>
                </c:ext>
              </c:extLst>
            </c:dLbl>
            <c:dLbl>
              <c:idx val="4"/>
              <c:layout>
                <c:manualLayout>
                  <c:x val="-4.2132732372386419E-2"/>
                  <c:y val="1.460565912764264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D73-4AA9-8385-36B7AE3079F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Чистая вода</c:v>
                </c:pt>
                <c:pt idx="1">
                  <c:v>Системы водоотведения</c:v>
                </c:pt>
                <c:pt idx="2">
                  <c:v>Объекты теплоснабжения, инженерные коммуникации </c:v>
                </c:pt>
                <c:pt idx="3">
                  <c:v>Энергосбережение и повышение энергетической эффективности </c:v>
                </c:pt>
                <c:pt idx="4">
                  <c:v>Обеспечивающая подпрограмма 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44.8</c:v>
                </c:pt>
                <c:pt idx="1">
                  <c:v>0.6</c:v>
                </c:pt>
                <c:pt idx="2">
                  <c:v>257.10000000000002</c:v>
                </c:pt>
                <c:pt idx="3">
                  <c:v>1.7</c:v>
                </c:pt>
                <c:pt idx="4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D73-4AA9-8385-36B7AE3079F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529437318765816"/>
          <c:y val="7.0792385694340945E-2"/>
          <c:w val="0.83172283499962929"/>
          <c:h val="0.768679414360253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/>
            <a:sp3d>
              <a:contourClr>
                <a:schemeClr val="accent2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5F659B"/>
              </a:solidFill>
              <a:ln w="6350" cap="flat" cmpd="sng" algn="ctr">
                <a:noFill/>
                <a:prstDash val="solid"/>
                <a:miter lim="800000"/>
              </a:ln>
              <a:effectLst/>
              <a:sp3d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2AE-4F31-BD1B-92298D2A23A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sp3d>
                <a:contourClr>
                  <a:schemeClr val="accent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2AE-4F31-BD1B-92298D2A23A3}"/>
              </c:ext>
            </c:extLst>
          </c:dPt>
          <c:dLbls>
            <c:dLbl>
              <c:idx val="0"/>
              <c:layout>
                <c:manualLayout>
                  <c:x val="4.6475658542556524E-2"/>
                  <c:y val="-5.311819308835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AE-4F31-BD1B-92298D2A23A3}"/>
                </c:ext>
              </c:extLst>
            </c:dLbl>
            <c:dLbl>
              <c:idx val="1"/>
              <c:layout>
                <c:manualLayout>
                  <c:x val="4.4292233980438439E-2"/>
                  <c:y val="-5.311819308835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AE-4F31-BD1B-92298D2A23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129.1</c:v>
                </c:pt>
                <c:pt idx="1">
                  <c:v>38.299999999999997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2AE-4F31-BD1B-92298D2A23A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29316008"/>
        <c:axId val="229316792"/>
        <c:axId val="0"/>
      </c:bar3DChart>
      <c:catAx>
        <c:axId val="229316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9316792"/>
        <c:crosses val="autoZero"/>
        <c:auto val="1"/>
        <c:lblAlgn val="ctr"/>
        <c:lblOffset val="100"/>
        <c:noMultiLvlLbl val="0"/>
      </c:catAx>
      <c:valAx>
        <c:axId val="229316792"/>
        <c:scaling>
          <c:orientation val="minMax"/>
          <c:max val="1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500" b="1" dirty="0">
                    <a:solidFill>
                      <a:schemeClr val="tx1"/>
                    </a:solidFill>
                  </a:rPr>
                  <a:t>млн</a:t>
                </a:r>
                <a:r>
                  <a:rPr lang="ru-RU" sz="1500" b="1" baseline="0" dirty="0">
                    <a:solidFill>
                      <a:schemeClr val="tx1"/>
                    </a:solidFill>
                  </a:rPr>
                  <a:t> </a:t>
                </a:r>
                <a:r>
                  <a:rPr lang="ru-RU" sz="1500" b="1" dirty="0">
                    <a:solidFill>
                      <a:schemeClr val="tx1"/>
                    </a:solidFill>
                  </a:rPr>
                  <a:t>руб.</a:t>
                </a:r>
              </a:p>
            </c:rich>
          </c:tx>
          <c:layout>
            <c:manualLayout>
              <c:xMode val="edge"/>
              <c:yMode val="edge"/>
              <c:x val="1.3064528452395223E-2"/>
              <c:y val="8.276066632493435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316008"/>
        <c:crosses val="autoZero"/>
        <c:crossBetween val="between"/>
        <c:majorUnit val="50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36935123042506"/>
          <c:y val="0.87599016358232329"/>
          <c:w val="0.56787770320656228"/>
          <c:h val="8.65250114145946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6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041938656400434"/>
          <c:y val="9.5830533918411065E-2"/>
          <c:w val="0.82865413953266176"/>
          <c:h val="0.813894021149579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spPr>
            <a:solidFill>
              <a:srgbClr val="577A00"/>
            </a:solidFill>
          </c:spPr>
          <c:explosion val="3"/>
          <c:dPt>
            <c:idx val="0"/>
            <c:bubble3D val="0"/>
            <c:explosion val="2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0BF4-4A76-8162-9B378FE509C4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0BF4-4A76-8162-9B378FE509C4}"/>
              </c:ext>
            </c:extLst>
          </c:dPt>
          <c:dLbls>
            <c:dLbl>
              <c:idx val="0"/>
              <c:layout>
                <c:manualLayout>
                  <c:x val="-1.5472831271511124E-2"/>
                  <c:y val="3.610807841161197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74866265897019"/>
                      <c:h val="0.171374495230496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BF4-4A76-8162-9B378FE509C4}"/>
                </c:ext>
              </c:extLst>
            </c:dLbl>
            <c:dLbl>
              <c:idx val="1"/>
              <c:layout>
                <c:manualLayout>
                  <c:x val="-4.2132732372386419E-2"/>
                  <c:y val="8.3326334796027628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baseline="0">
                        <a:solidFill>
                          <a:srgbClr val="577A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E4EB301-6ECF-4BDB-B20F-6E3CDBEF75CB}" type="PERCENTAGE">
                      <a:rPr lang="en-US">
                        <a:solidFill>
                          <a:srgbClr val="00B0F0"/>
                        </a:solidFill>
                      </a:rPr>
                      <a:pPr>
                        <a:defRPr sz="2000">
                          <a:solidFill>
                            <a:srgbClr val="577A00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577A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BF4-4A76-8162-9B378FE509C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Инвестиции</c:v>
                </c:pt>
                <c:pt idx="1">
                  <c:v>Развитие малого и среднего предпринимательства 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36.6</c:v>
                </c:pt>
                <c:pt idx="1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F4-4A76-8162-9B378FE509C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529437318765816"/>
          <c:y val="7.0792385694340945E-2"/>
          <c:w val="0.83172283499962929"/>
          <c:h val="0.768679414360253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/>
            <a:sp3d>
              <a:contourClr>
                <a:schemeClr val="accent2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DD6164"/>
              </a:solidFill>
              <a:ln w="6350" cap="flat" cmpd="sng" algn="ctr">
                <a:noFill/>
                <a:prstDash val="solid"/>
                <a:miter lim="800000"/>
              </a:ln>
              <a:effectLst/>
              <a:sp3d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52D-4053-BA50-69A9170F539F}"/>
              </c:ext>
            </c:extLst>
          </c:dPt>
          <c:dPt>
            <c:idx val="1"/>
            <c:invertIfNegative val="0"/>
            <c:bubble3D val="0"/>
            <c:spPr>
              <a:solidFill>
                <a:srgbClr val="35D38F"/>
              </a:solidFill>
              <a:ln w="6350" cap="flat" cmpd="sng" algn="ctr">
                <a:noFill/>
                <a:prstDash val="solid"/>
                <a:miter lim="800000"/>
              </a:ln>
              <a:effectLst/>
              <a:sp3d>
                <a:contourClr>
                  <a:schemeClr val="accent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52D-4053-BA50-69A9170F539F}"/>
              </c:ext>
            </c:extLst>
          </c:dPt>
          <c:dLbls>
            <c:dLbl>
              <c:idx val="0"/>
              <c:layout>
                <c:manualLayout>
                  <c:x val="4.6475658542556524E-2"/>
                  <c:y val="-5.311819308835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2D-4053-BA50-69A9170F539F}"/>
                </c:ext>
              </c:extLst>
            </c:dLbl>
            <c:dLbl>
              <c:idx val="1"/>
              <c:layout>
                <c:manualLayout>
                  <c:x val="4.4292233980438439E-2"/>
                  <c:y val="-5.311819308835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2D-4053-BA50-69A9170F53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391.7</c:v>
                </c:pt>
                <c:pt idx="1">
                  <c:v>475.9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52D-4053-BA50-69A9170F53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29316008"/>
        <c:axId val="229316792"/>
        <c:axId val="0"/>
      </c:bar3DChart>
      <c:catAx>
        <c:axId val="229316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9316792"/>
        <c:crosses val="autoZero"/>
        <c:auto val="1"/>
        <c:lblAlgn val="ctr"/>
        <c:lblOffset val="100"/>
        <c:noMultiLvlLbl val="0"/>
      </c:catAx>
      <c:valAx>
        <c:axId val="229316792"/>
        <c:scaling>
          <c:orientation val="minMax"/>
          <c:max val="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500" b="1" dirty="0">
                    <a:solidFill>
                      <a:schemeClr val="tx1"/>
                    </a:solidFill>
                  </a:rPr>
                  <a:t>млн</a:t>
                </a:r>
                <a:r>
                  <a:rPr lang="ru-RU" sz="1500" b="1" baseline="0" dirty="0">
                    <a:solidFill>
                      <a:schemeClr val="tx1"/>
                    </a:solidFill>
                  </a:rPr>
                  <a:t> </a:t>
                </a:r>
                <a:r>
                  <a:rPr lang="ru-RU" sz="1500" b="1" dirty="0">
                    <a:solidFill>
                      <a:schemeClr val="tx1"/>
                    </a:solidFill>
                  </a:rPr>
                  <a:t>руб.</a:t>
                </a:r>
              </a:p>
            </c:rich>
          </c:tx>
          <c:layout>
            <c:manualLayout>
              <c:xMode val="edge"/>
              <c:yMode val="edge"/>
              <c:x val="0"/>
              <c:y val="6.557088593831281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316008"/>
        <c:crosses val="autoZero"/>
        <c:crossBetween val="between"/>
        <c:majorUnit val="100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132587621178228"/>
          <c:y val="0.87392062319727892"/>
          <c:w val="0.56787770320656228"/>
          <c:h val="8.59700303324112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8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041938656400434"/>
          <c:y val="0.11805088986401845"/>
          <c:w val="0.82865413953266176"/>
          <c:h val="0.813894021149579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80000"/>
                  <a:satMod val="1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7E9-440D-8F98-834C9F86C9BD}"/>
              </c:ext>
            </c:extLst>
          </c:dPt>
          <c:dPt>
            <c:idx val="1"/>
            <c:bubble3D val="0"/>
            <c:explosion val="12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7E9-440D-8F98-834C9F86C9BD}"/>
              </c:ext>
            </c:extLst>
          </c:dPt>
          <c:dPt>
            <c:idx val="2"/>
            <c:bubble3D val="0"/>
            <c:explosion val="7"/>
            <c:spPr>
              <a:solidFill>
                <a:schemeClr val="accent3">
                  <a:shade val="80000"/>
                  <a:satMod val="1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7E9-440D-8F98-834C9F86C9BD}"/>
              </c:ext>
            </c:extLst>
          </c:dPt>
          <c:dLbls>
            <c:dLbl>
              <c:idx val="0"/>
              <c:layout>
                <c:manualLayout>
                  <c:x val="1.6853092948954537E-2"/>
                  <c:y val="5.377063693688019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16BDD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924458830763596"/>
                      <c:h val="0.12693378333928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7E9-440D-8F98-834C9F86C9BD}"/>
                </c:ext>
              </c:extLst>
            </c:dLbl>
            <c:dLbl>
              <c:idx val="1"/>
              <c:layout>
                <c:manualLayout>
                  <c:x val="-7.8671929830090706E-2"/>
                  <c:y val="1.821598668213534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0,1%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48319791419752"/>
                      <c:h val="8.527061594126826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17E9-440D-8F98-834C9F86C9BD}"/>
                </c:ext>
              </c:extLst>
            </c:dLbl>
            <c:dLbl>
              <c:idx val="2"/>
              <c:layout>
                <c:manualLayout>
                  <c:x val="8.4265464744772683E-3"/>
                  <c:y val="-2.5460530398788643E-1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8FC9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E9-440D-8F98-834C9F86C9B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Эффективное управление имущественным комплексом </c:v>
                </c:pt>
                <c:pt idx="1">
                  <c:v>Управление муниципальными долгом </c:v>
                </c:pt>
                <c:pt idx="2">
                  <c:v>Обеспечивающая подпрограмма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52.5</c:v>
                </c:pt>
                <c:pt idx="1">
                  <c:v>0.2</c:v>
                </c:pt>
                <c:pt idx="2">
                  <c:v>423.2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7E9-440D-8F98-834C9F86C9B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529437318765816"/>
          <c:y val="7.0792385694340945E-2"/>
          <c:w val="0.83172283499962929"/>
          <c:h val="0.768679414360253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/>
            <a:sp3d>
              <a:contourClr>
                <a:schemeClr val="accent2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5D38F"/>
              </a:solidFill>
              <a:ln w="6350" cap="flat" cmpd="sng" algn="ctr">
                <a:noFill/>
                <a:prstDash val="solid"/>
                <a:miter lim="800000"/>
              </a:ln>
              <a:effectLst/>
              <a:sp3d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612-4394-95E6-B8685195E6ED}"/>
              </c:ext>
            </c:extLst>
          </c:dPt>
          <c:dPt>
            <c:idx val="1"/>
            <c:invertIfNegative val="0"/>
            <c:bubble3D val="0"/>
            <c:spPr>
              <a:solidFill>
                <a:srgbClr val="FFCE33"/>
              </a:solidFill>
              <a:ln w="6350" cap="flat" cmpd="sng" algn="ctr">
                <a:noFill/>
                <a:prstDash val="solid"/>
                <a:miter lim="800000"/>
              </a:ln>
              <a:effectLst/>
              <a:sp3d>
                <a:contourClr>
                  <a:schemeClr val="accent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612-4394-95E6-B8685195E6ED}"/>
              </c:ext>
            </c:extLst>
          </c:dPt>
          <c:dLbls>
            <c:dLbl>
              <c:idx val="0"/>
              <c:layout>
                <c:manualLayout>
                  <c:x val="4.6475658542556524E-2"/>
                  <c:y val="-5.311819308835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12-4394-95E6-B8685195E6ED}"/>
                </c:ext>
              </c:extLst>
            </c:dLbl>
            <c:dLbl>
              <c:idx val="1"/>
              <c:layout>
                <c:manualLayout>
                  <c:x val="4.4292233980438439E-2"/>
                  <c:y val="-5.311819308835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12-4394-95E6-B8685195E6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67.599999999999994</c:v>
                </c:pt>
                <c:pt idx="1">
                  <c:v>44.1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612-4394-95E6-B8685195E6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29316008"/>
        <c:axId val="229316792"/>
        <c:axId val="0"/>
      </c:bar3DChart>
      <c:catAx>
        <c:axId val="229316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9316792"/>
        <c:crosses val="autoZero"/>
        <c:auto val="1"/>
        <c:lblAlgn val="ctr"/>
        <c:lblOffset val="100"/>
        <c:noMultiLvlLbl val="0"/>
      </c:catAx>
      <c:valAx>
        <c:axId val="229316792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500" b="1" dirty="0">
                    <a:solidFill>
                      <a:schemeClr val="tx1"/>
                    </a:solidFill>
                  </a:rPr>
                  <a:t>млн</a:t>
                </a:r>
                <a:r>
                  <a:rPr lang="ru-RU" sz="1500" b="1" baseline="0" dirty="0">
                    <a:solidFill>
                      <a:schemeClr val="tx1"/>
                    </a:solidFill>
                  </a:rPr>
                  <a:t> </a:t>
                </a:r>
                <a:r>
                  <a:rPr lang="ru-RU" sz="1500" b="1" dirty="0">
                    <a:solidFill>
                      <a:schemeClr val="tx1"/>
                    </a:solidFill>
                  </a:rPr>
                  <a:t>руб.</a:t>
                </a:r>
              </a:p>
            </c:rich>
          </c:tx>
          <c:layout>
            <c:manualLayout>
              <c:xMode val="edge"/>
              <c:yMode val="edge"/>
              <c:x val="0"/>
              <c:y val="6.850457887813837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316008"/>
        <c:crosses val="autoZero"/>
        <c:crossBetween val="between"/>
        <c:majorUnit val="20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15602238806109"/>
          <c:y val="0.87737685544412902"/>
          <c:w val="0.56968776820161449"/>
          <c:h val="8.55574790587970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col"/>
        <c:grouping val="clustered"/>
        <c:varyColors val="0"/>
        <c:ser>
          <c:idx val="0"/>
          <c:order val="0"/>
          <c:tx>
            <c:v>2023</c:v>
          </c:tx>
          <c:spPr>
            <a:solidFill>
              <a:srgbClr val="91C700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Лист1!$A$1:$E$1</c:f>
              <c:strCache>
                <c:ptCount val="1"/>
                <c:pt idx="0">
                  <c:v>Налоговые доходы</c:v>
                </c:pt>
              </c:strCache>
              <c:extLst/>
            </c:strRef>
          </c:cat>
          <c:val>
            <c:numRef>
              <c:f>Лист1!$A$2:$E$2</c:f>
              <c:numCache>
                <c:formatCode>#\ ##0.0</c:formatCode>
                <c:ptCount val="1"/>
                <c:pt idx="0">
                  <c:v>2378.1999999999998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1B0F-448E-8C8B-355401C0F93E}"/>
            </c:ext>
          </c:extLst>
        </c:ser>
        <c:ser>
          <c:idx val="1"/>
          <c:order val="1"/>
          <c:tx>
            <c:v>2024</c:v>
          </c:tx>
          <c:spPr>
            <a:solidFill>
              <a:schemeClr val="accent1">
                <a:shade val="80000"/>
                <a:satMod val="150000"/>
              </a:schemeClr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73B-42BA-B977-BA27B40143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Лист1!$A$1:$E$1</c:f>
              <c:strCache>
                <c:ptCount val="1"/>
                <c:pt idx="0">
                  <c:v>Налоговые доходы</c:v>
                </c:pt>
              </c:strCache>
              <c:extLst/>
            </c:strRef>
          </c:cat>
          <c:val>
            <c:numRef>
              <c:f>Лист1!$A$3:$E$3</c:f>
              <c:numCache>
                <c:formatCode>#\ ##0.0</c:formatCode>
                <c:ptCount val="1"/>
                <c:pt idx="0">
                  <c:v>3365.4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B0F-448E-8C8B-355401C0F93E}"/>
            </c:ext>
          </c:extLst>
        </c:ser>
        <c:ser>
          <c:idx val="2"/>
          <c:order val="2"/>
          <c:tx>
            <c:v>2025</c:v>
          </c:tx>
          <c:spPr>
            <a:solidFill>
              <a:srgbClr val="A974AC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4</a:t>
                    </a:r>
                    <a:r>
                      <a:rPr lang="en-US" baseline="0" dirty="0"/>
                      <a:t> 051,7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7413339662407"/>
                      <c:h val="7.808126591533842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1B0F-448E-8C8B-355401C0F9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Лист1!$A$1:$E$1</c:f>
              <c:strCache>
                <c:ptCount val="1"/>
                <c:pt idx="0">
                  <c:v>Налоговые доходы</c:v>
                </c:pt>
              </c:strCache>
              <c:extLst/>
            </c:strRef>
          </c:cat>
          <c:val>
            <c:numRef>
              <c:f>Лист1!$A$4:$E$4</c:f>
              <c:numCache>
                <c:formatCode>#\ ##0.0</c:formatCode>
                <c:ptCount val="1"/>
                <c:pt idx="0">
                  <c:v>4051.8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1B0F-448E-8C8B-355401C0F9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3584040"/>
        <c:axId val="323580120"/>
      </c:barChart>
      <c:valAx>
        <c:axId val="323580120"/>
        <c:scaling>
          <c:orientation val="minMax"/>
          <c:max val="7500"/>
          <c:min val="0"/>
        </c:scaling>
        <c:delete val="1"/>
        <c:axPos val="l"/>
        <c:numFmt formatCode="#\ ##0.0" sourceLinked="1"/>
        <c:majorTickMark val="none"/>
        <c:minorTickMark val="none"/>
        <c:tickLblPos val="nextTo"/>
        <c:crossAx val="323584040"/>
        <c:crosses val="autoZero"/>
        <c:crossBetween val="between"/>
        <c:majorUnit val="1000"/>
        <c:minorUnit val="500"/>
      </c:valAx>
      <c:catAx>
        <c:axId val="3235840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35801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7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5113651386805514E-2"/>
          <c:y val="0.10694071189121475"/>
          <c:w val="0.82865413953266176"/>
          <c:h val="0.813894021149579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>
                  <a:shade val="80000"/>
                  <a:satMod val="1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99A-4D7A-A815-6FF4FA89672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99A-4D7A-A815-6FF4FA896725}"/>
              </c:ext>
            </c:extLst>
          </c:dPt>
          <c:dPt>
            <c:idx val="2"/>
            <c:bubble3D val="0"/>
            <c:spPr>
              <a:solidFill>
                <a:schemeClr val="accent3">
                  <a:shade val="80000"/>
                  <a:satMod val="1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799A-4D7A-A815-6FF4FA896725}"/>
              </c:ext>
            </c:extLst>
          </c:dPt>
          <c:dPt>
            <c:idx val="3"/>
            <c:bubble3D val="0"/>
            <c:spPr>
              <a:solidFill>
                <a:schemeClr val="accent4">
                  <a:shade val="80000"/>
                  <a:satMod val="1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799A-4D7A-A815-6FF4FA896725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799A-4D7A-A815-6FF4FA896725}"/>
              </c:ext>
            </c:extLst>
          </c:dPt>
          <c:dLbls>
            <c:dLbl>
              <c:idx val="0"/>
              <c:layout>
                <c:manualLayout>
                  <c:x val="-1.6853092948954537E-2"/>
                  <c:y val="-2.015950541336860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16BDD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924458830763596"/>
                      <c:h val="0.138043961312085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99A-4D7A-A815-6FF4FA896725}"/>
                </c:ext>
              </c:extLst>
            </c:dLbl>
            <c:dLbl>
              <c:idx val="1"/>
              <c:layout>
                <c:manualLayout>
                  <c:x val="3.2694336813359935E-4"/>
                  <c:y val="-1.3886628944549571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65620071901001"/>
                      <c:h val="0.11860114985967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99A-4D7A-A815-6FF4FA896725}"/>
                </c:ext>
              </c:extLst>
            </c:dLbl>
            <c:dLbl>
              <c:idx val="2"/>
              <c:layout>
                <c:manualLayout>
                  <c:x val="-6.3199098558579508E-3"/>
                  <c:y val="2.499790043880818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8FC9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9A-4D7A-A815-6FF4FA896725}"/>
                </c:ext>
              </c:extLst>
            </c:dLbl>
            <c:dLbl>
              <c:idx val="3"/>
              <c:layout>
                <c:manualLayout>
                  <c:x val="-8.4265464744772683E-3"/>
                  <c:y val="3.888562290481278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FB5E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99A-4D7A-A815-6FF4FA896725}"/>
                </c:ext>
              </c:extLst>
            </c:dLbl>
            <c:dLbl>
              <c:idx val="4"/>
              <c:layout>
                <c:manualLayout>
                  <c:x val="0.68044362781403944"/>
                  <c:y val="-4.444049318692393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99A-4D7A-A815-6FF4FA89672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Развитие системы информирования населения о деятельности органов местного самоуправления городских округов Московской области, создание доступной современной медиасреды </c:v>
                </c:pt>
                <c:pt idx="1">
                  <c:v>Эффективное местное самоуправление </c:v>
                </c:pt>
                <c:pt idx="2">
                  <c:v>Молодежь Подмосковья </c:v>
                </c:pt>
                <c:pt idx="3">
                  <c:v>Развитие добровольчества (волонтерства) в муниципальном образовании Московской области </c:v>
                </c:pt>
                <c:pt idx="4">
                  <c:v>Обеспечивающая подпрограмма 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9.6</c:v>
                </c:pt>
                <c:pt idx="1">
                  <c:v>1.7</c:v>
                </c:pt>
                <c:pt idx="2">
                  <c:v>2.7</c:v>
                </c:pt>
                <c:pt idx="3">
                  <c:v>0.6</c:v>
                </c:pt>
                <c:pt idx="4">
                  <c:v>29.5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99A-4D7A-A815-6FF4FA89672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06875870976384"/>
          <c:y val="7.36943634451242E-2"/>
          <c:w val="0.83172283499962929"/>
          <c:h val="0.768679414360253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/>
            <a:sp3d>
              <a:contourClr>
                <a:schemeClr val="accent2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A974AC"/>
              </a:solidFill>
              <a:ln w="6350" cap="flat" cmpd="sng" algn="ctr">
                <a:noFill/>
                <a:prstDash val="solid"/>
                <a:miter lim="800000"/>
              </a:ln>
              <a:effectLst/>
              <a:sp3d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F68-4DF4-AC45-F27FADBA3660}"/>
              </c:ext>
            </c:extLst>
          </c:dPt>
          <c:dPt>
            <c:idx val="1"/>
            <c:invertIfNegative val="0"/>
            <c:bubble3D val="0"/>
            <c:spPr>
              <a:solidFill>
                <a:srgbClr val="E06A6D"/>
              </a:solidFill>
              <a:ln w="6350" cap="flat" cmpd="sng" algn="ctr">
                <a:noFill/>
                <a:prstDash val="solid"/>
                <a:miter lim="800000"/>
              </a:ln>
              <a:effectLst/>
              <a:sp3d>
                <a:contourClr>
                  <a:schemeClr val="accent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F68-4DF4-AC45-F27FADBA3660}"/>
              </c:ext>
            </c:extLst>
          </c:dPt>
          <c:dLbls>
            <c:dLbl>
              <c:idx val="0"/>
              <c:layout>
                <c:manualLayout>
                  <c:x val="4.6475658542556524E-2"/>
                  <c:y val="-5.311819308835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68-4DF4-AC45-F27FADBA3660}"/>
                </c:ext>
              </c:extLst>
            </c:dLbl>
            <c:dLbl>
              <c:idx val="1"/>
              <c:layout>
                <c:manualLayout>
                  <c:x val="4.4292233980438439E-2"/>
                  <c:y val="-5.311819308835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68-4DF4-AC45-F27FADBA36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121.4</c:v>
                </c:pt>
                <c:pt idx="1">
                  <c:v>219.2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F68-4DF4-AC45-F27FADBA36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29316008"/>
        <c:axId val="229316792"/>
        <c:axId val="0"/>
      </c:bar3DChart>
      <c:catAx>
        <c:axId val="229316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9316792"/>
        <c:crosses val="autoZero"/>
        <c:auto val="1"/>
        <c:lblAlgn val="ctr"/>
        <c:lblOffset val="100"/>
        <c:noMultiLvlLbl val="0"/>
      </c:catAx>
      <c:valAx>
        <c:axId val="229316792"/>
        <c:scaling>
          <c:orientation val="minMax"/>
          <c:max val="3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500" b="1" dirty="0">
                    <a:solidFill>
                      <a:schemeClr val="tx1"/>
                    </a:solidFill>
                  </a:rPr>
                  <a:t>млн</a:t>
                </a:r>
                <a:r>
                  <a:rPr lang="ru-RU" sz="1500" b="1" baseline="0" dirty="0">
                    <a:solidFill>
                      <a:schemeClr val="tx1"/>
                    </a:solidFill>
                  </a:rPr>
                  <a:t> </a:t>
                </a:r>
                <a:r>
                  <a:rPr lang="ru-RU" sz="1500" b="1" dirty="0">
                    <a:solidFill>
                      <a:schemeClr val="tx1"/>
                    </a:solidFill>
                  </a:rPr>
                  <a:t>руб.</a:t>
                </a:r>
              </a:p>
            </c:rich>
          </c:tx>
          <c:layout>
            <c:manualLayout>
              <c:xMode val="edge"/>
              <c:yMode val="edge"/>
              <c:x val="3.3986630631426006E-3"/>
              <c:y val="7.405449019328706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316008"/>
        <c:crosses val="autoZero"/>
        <c:crossBetween val="between"/>
        <c:majorUnit val="100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67857042284072"/>
          <c:y val="0.88389682734276043"/>
          <c:w val="0.57959097312654928"/>
          <c:h val="8.70828065299022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2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305920627572025"/>
          <c:y val="0.10735957812729079"/>
          <c:w val="0.81601431982094585"/>
          <c:h val="0.802364954571429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>
                  <a:shade val="80000"/>
                  <a:satMod val="1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66F-409B-8B42-B7C0FB7B2FDD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D66F-409B-8B42-B7C0FB7B2FDD}"/>
              </c:ext>
            </c:extLst>
          </c:dPt>
          <c:dPt>
            <c:idx val="2"/>
            <c:bubble3D val="0"/>
            <c:spPr>
              <a:solidFill>
                <a:schemeClr val="accent3">
                  <a:shade val="80000"/>
                  <a:satMod val="1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D66F-409B-8B42-B7C0FB7B2FDD}"/>
              </c:ext>
            </c:extLst>
          </c:dPt>
          <c:dPt>
            <c:idx val="3"/>
            <c:bubble3D val="0"/>
            <c:spPr>
              <a:solidFill>
                <a:schemeClr val="accent4">
                  <a:shade val="80000"/>
                  <a:satMod val="1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D66F-409B-8B42-B7C0FB7B2FDD}"/>
              </c:ext>
            </c:extLst>
          </c:dPt>
          <c:dLbls>
            <c:dLbl>
              <c:idx val="0"/>
              <c:layout>
                <c:manualLayout>
                  <c:x val="-5.2665915465483E-2"/>
                  <c:y val="-4.237986135897597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16BDD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924458830763596"/>
                      <c:h val="0.171374495230496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66F-409B-8B42-B7C0FB7B2FDD}"/>
                </c:ext>
              </c:extLst>
            </c:dLbl>
            <c:dLbl>
              <c:idx val="1"/>
              <c:layout>
                <c:manualLayout>
                  <c:x val="-7.2637494117605919E-4"/>
                  <c:y val="2.499790043880818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74866265897019"/>
                      <c:h val="0.171374495230496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66F-409B-8B42-B7C0FB7B2FDD}"/>
                </c:ext>
              </c:extLst>
            </c:dLbl>
            <c:dLbl>
              <c:idx val="2"/>
              <c:layout>
                <c:manualLayout>
                  <c:x val="-4.2132732372386496E-2"/>
                  <c:y val="-4.066579850748639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8FC9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6F-409B-8B42-B7C0FB7B2FDD}"/>
                </c:ext>
              </c:extLst>
            </c:dLbl>
            <c:dLbl>
              <c:idx val="3"/>
              <c:layout>
                <c:manualLayout>
                  <c:x val="-7.5838918270295416E-2"/>
                  <c:y val="0.1604045882015987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FB5E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66F-409B-8B42-B7C0FB7B2FD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Пассажирский транспорт общего пользования </c:v>
                </c:pt>
                <c:pt idx="1">
                  <c:v>Дороги Подмосковья </c:v>
                </c:pt>
                <c:pt idx="2">
                  <c:v>Безопасность дорожного движения</c:v>
                </c:pt>
                <c:pt idx="3">
                  <c:v>Обеспечивающая подпрограмма 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27.4</c:v>
                </c:pt>
                <c:pt idx="1">
                  <c:v>95.1</c:v>
                </c:pt>
                <c:pt idx="2">
                  <c:v>25.1</c:v>
                </c:pt>
                <c:pt idx="3">
                  <c:v>71.599999999999994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66F-409B-8B42-B7C0FB7B2FD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529437318765816"/>
          <c:y val="7.0792385694340945E-2"/>
          <c:w val="0.83172283499962929"/>
          <c:h val="0.768679414360253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/>
            <a:sp3d>
              <a:contourClr>
                <a:schemeClr val="accent2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FD595"/>
              </a:solidFill>
              <a:ln w="6350" cap="flat" cmpd="sng" algn="ctr">
                <a:noFill/>
                <a:prstDash val="solid"/>
                <a:miter lim="800000"/>
              </a:ln>
              <a:effectLst/>
              <a:sp3d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790-4B29-A6B2-AF789D95E76A}"/>
              </c:ext>
            </c:extLst>
          </c:dPt>
          <c:dPt>
            <c:idx val="1"/>
            <c:invertIfNegative val="0"/>
            <c:bubble3D val="0"/>
            <c:spPr>
              <a:solidFill>
                <a:srgbClr val="5F659B"/>
              </a:solidFill>
              <a:ln w="6350" cap="flat" cmpd="sng" algn="ctr">
                <a:noFill/>
                <a:prstDash val="solid"/>
                <a:miter lim="800000"/>
              </a:ln>
              <a:effectLst/>
              <a:sp3d>
                <a:contourClr>
                  <a:schemeClr val="accent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790-4B29-A6B2-AF789D95E76A}"/>
              </c:ext>
            </c:extLst>
          </c:dPt>
          <c:dLbls>
            <c:dLbl>
              <c:idx val="0"/>
              <c:layout>
                <c:manualLayout>
                  <c:x val="4.6475658542556524E-2"/>
                  <c:y val="-5.311819308835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90-4B29-A6B2-AF789D95E76A}"/>
                </c:ext>
              </c:extLst>
            </c:dLbl>
            <c:dLbl>
              <c:idx val="1"/>
              <c:layout>
                <c:manualLayout>
                  <c:x val="4.4292233980438439E-2"/>
                  <c:y val="-5.311819308835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90-4B29-A6B2-AF789D95E7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126.3</c:v>
                </c:pt>
                <c:pt idx="1">
                  <c:v>123.1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790-4B29-A6B2-AF789D95E7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29316008"/>
        <c:axId val="229316792"/>
        <c:axId val="0"/>
      </c:bar3DChart>
      <c:catAx>
        <c:axId val="229316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9316792"/>
        <c:crosses val="autoZero"/>
        <c:auto val="1"/>
        <c:lblAlgn val="ctr"/>
        <c:lblOffset val="100"/>
        <c:noMultiLvlLbl val="0"/>
      </c:catAx>
      <c:valAx>
        <c:axId val="229316792"/>
        <c:scaling>
          <c:orientation val="minMax"/>
          <c:max val="1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500" b="1" dirty="0">
                    <a:solidFill>
                      <a:schemeClr val="tx1"/>
                    </a:solidFill>
                  </a:rPr>
                  <a:t>млн</a:t>
                </a:r>
                <a:r>
                  <a:rPr lang="ru-RU" sz="1500" b="1" baseline="0" dirty="0">
                    <a:solidFill>
                      <a:schemeClr val="tx1"/>
                    </a:solidFill>
                  </a:rPr>
                  <a:t> </a:t>
                </a:r>
                <a:r>
                  <a:rPr lang="ru-RU" sz="1500" b="1" dirty="0">
                    <a:solidFill>
                      <a:schemeClr val="tx1"/>
                    </a:solidFill>
                  </a:rPr>
                  <a:t>руб.</a:t>
                </a:r>
              </a:p>
            </c:rich>
          </c:tx>
          <c:layout>
            <c:manualLayout>
              <c:xMode val="edge"/>
              <c:yMode val="edge"/>
              <c:x val="3.5022946750099811E-3"/>
              <c:y val="5.746778284093195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316008"/>
        <c:crosses val="autoZero"/>
        <c:crossBetween val="between"/>
        <c:majorUnit val="50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330943505686664"/>
          <c:y val="0.87464005515976639"/>
          <c:w val="0.57338094165157494"/>
          <c:h val="8.54794696300536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3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041938656400434"/>
          <c:y val="9.5830533918411065E-2"/>
          <c:w val="0.82865413953266176"/>
          <c:h val="0.813894021149579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FF66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5EE-4098-9DB7-F3FBD3ECDE8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5EE-4098-9DB7-F3FBD3ECDE89}"/>
              </c:ext>
            </c:extLst>
          </c:dPt>
          <c:dPt>
            <c:idx val="2"/>
            <c:bubble3D val="0"/>
            <c:spPr>
              <a:solidFill>
                <a:schemeClr val="accent3">
                  <a:shade val="80000"/>
                  <a:satMod val="1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25EE-4098-9DB7-F3FBD3ECDE89}"/>
              </c:ext>
            </c:extLst>
          </c:dPt>
          <c:dLbls>
            <c:dLbl>
              <c:idx val="0"/>
              <c:layout>
                <c:manualLayout>
                  <c:x val="-1.053318309309674E-2"/>
                  <c:y val="-9.7408704080847106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924458830763596"/>
                      <c:h val="0.140821505805286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5EE-4098-9DB7-F3FBD3ECDE89}"/>
                </c:ext>
              </c:extLst>
            </c:dLbl>
            <c:dLbl>
              <c:idx val="1"/>
              <c:layout>
                <c:manualLayout>
                  <c:x val="-0.11448475234661902"/>
                  <c:y val="2.083158369900689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540265704934523"/>
                      <c:h val="0.11860114985967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5EE-4098-9DB7-F3FBD3ECDE89}"/>
                </c:ext>
              </c:extLst>
            </c:dLbl>
            <c:dLbl>
              <c:idx val="2"/>
              <c:layout>
                <c:manualLayout>
                  <c:x val="-4.2132732372386419E-2"/>
                  <c:y val="8.3326334796027628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8FC9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EE-4098-9DB7-F3FBD3ECDE8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Повышение качества и доступности предоставления государственных и муниципальных услуг на базе многофункциональных центров предоставления государственных и муниципальных услуг </c:v>
                </c:pt>
                <c:pt idx="1">
                  <c:v>Развитие информационной и технологической инфраструктуры экосистемы цифровой экономики муниципального образования Московской области </c:v>
                </c:pt>
                <c:pt idx="2">
                  <c:v>Обеспечивающая подпрограмма 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</c:v>
                </c:pt>
                <c:pt idx="1">
                  <c:v>14.9</c:v>
                </c:pt>
                <c:pt idx="2">
                  <c:v>106.2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5EE-4098-9DB7-F3FBD3ECDE8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529437318765816"/>
          <c:y val="7.0792385694340945E-2"/>
          <c:w val="0.83172283499962929"/>
          <c:h val="0.768679414360253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/>
            <a:sp3d>
              <a:contourClr>
                <a:schemeClr val="accent2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E33"/>
              </a:solidFill>
              <a:ln w="6350" cap="flat" cmpd="sng" algn="ctr">
                <a:noFill/>
                <a:prstDash val="solid"/>
                <a:miter lim="800000"/>
              </a:ln>
              <a:effectLst/>
              <a:sp3d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790-4B29-A6B2-AF789D95E76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 w="6350" cap="flat" cmpd="sng" algn="ctr">
                <a:noFill/>
                <a:prstDash val="solid"/>
                <a:miter lim="800000"/>
              </a:ln>
              <a:effectLst/>
              <a:sp3d>
                <a:contourClr>
                  <a:schemeClr val="accent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790-4B29-A6B2-AF789D95E76A}"/>
              </c:ext>
            </c:extLst>
          </c:dPt>
          <c:dLbls>
            <c:dLbl>
              <c:idx val="0"/>
              <c:layout>
                <c:manualLayout>
                  <c:x val="4.6475658542556524E-2"/>
                  <c:y val="-5.311819308835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90-4B29-A6B2-AF789D95E76A}"/>
                </c:ext>
              </c:extLst>
            </c:dLbl>
            <c:dLbl>
              <c:idx val="1"/>
              <c:layout>
                <c:manualLayout>
                  <c:x val="4.4292233980438439E-2"/>
                  <c:y val="-5.311819308835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90-4B29-A6B2-AF789D95E7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0</c:v>
                </c:pt>
                <c:pt idx="1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790-4B29-A6B2-AF789D95E7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29316008"/>
        <c:axId val="229316792"/>
        <c:axId val="0"/>
      </c:bar3DChart>
      <c:catAx>
        <c:axId val="229316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9316792"/>
        <c:crosses val="autoZero"/>
        <c:auto val="1"/>
        <c:lblAlgn val="ctr"/>
        <c:lblOffset val="100"/>
        <c:noMultiLvlLbl val="0"/>
      </c:catAx>
      <c:valAx>
        <c:axId val="229316792"/>
        <c:scaling>
          <c:orientation val="minMax"/>
          <c:max val="3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500" b="1" dirty="0">
                    <a:solidFill>
                      <a:schemeClr val="tx1"/>
                    </a:solidFill>
                  </a:rPr>
                  <a:t>млн</a:t>
                </a:r>
                <a:r>
                  <a:rPr lang="ru-RU" sz="1500" b="1" baseline="0" dirty="0">
                    <a:solidFill>
                      <a:schemeClr val="tx1"/>
                    </a:solidFill>
                  </a:rPr>
                  <a:t> </a:t>
                </a:r>
                <a:r>
                  <a:rPr lang="ru-RU" sz="1500" b="1" dirty="0">
                    <a:solidFill>
                      <a:schemeClr val="tx1"/>
                    </a:solidFill>
                  </a:rPr>
                  <a:t>руб.</a:t>
                </a:r>
              </a:p>
            </c:rich>
          </c:tx>
          <c:layout>
            <c:manualLayout>
              <c:xMode val="edge"/>
              <c:yMode val="edge"/>
              <c:x val="1.1117140895737366E-3"/>
              <c:y val="0.108398182096313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31600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330943505686664"/>
          <c:y val="0.87464005515976639"/>
          <c:w val="0.57338094165157494"/>
          <c:h val="8.54794696300536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529437318765816"/>
          <c:y val="7.0792385694340945E-2"/>
          <c:w val="0.83172283499962929"/>
          <c:h val="0.768679414360253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/>
            <a:sp3d>
              <a:contourClr>
                <a:schemeClr val="accent2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E06A6D"/>
              </a:solidFill>
              <a:ln w="6350" cap="flat" cmpd="sng" algn="ctr">
                <a:noFill/>
                <a:prstDash val="solid"/>
                <a:miter lim="800000"/>
              </a:ln>
              <a:effectLst/>
              <a:sp3d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954-4BC2-8595-A9A714CBF180}"/>
              </c:ext>
            </c:extLst>
          </c:dPt>
          <c:dPt>
            <c:idx val="1"/>
            <c:invertIfNegative val="0"/>
            <c:bubble3D val="0"/>
            <c:spPr>
              <a:solidFill>
                <a:srgbClr val="35D38F"/>
              </a:solidFill>
              <a:ln w="6350" cap="flat" cmpd="sng" algn="ctr">
                <a:noFill/>
                <a:prstDash val="solid"/>
                <a:miter lim="800000"/>
              </a:ln>
              <a:effectLst/>
              <a:sp3d>
                <a:contourClr>
                  <a:schemeClr val="accent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954-4BC2-8595-A9A714CBF180}"/>
              </c:ext>
            </c:extLst>
          </c:dPt>
          <c:dLbls>
            <c:dLbl>
              <c:idx val="0"/>
              <c:layout>
                <c:manualLayout>
                  <c:x val="4.6475658542556524E-2"/>
                  <c:y val="-5.311819308835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54-4BC2-8595-A9A714CBF180}"/>
                </c:ext>
              </c:extLst>
            </c:dLbl>
            <c:dLbl>
              <c:idx val="1"/>
              <c:layout>
                <c:manualLayout>
                  <c:x val="4.4292233980438439E-2"/>
                  <c:y val="-5.311819308835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54-4BC2-8595-A9A714CBF1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988.2</c:v>
                </c:pt>
                <c:pt idx="1">
                  <c:v>753.1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954-4BC2-8595-A9A714CBF1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29316008"/>
        <c:axId val="229316792"/>
        <c:axId val="0"/>
      </c:bar3DChart>
      <c:catAx>
        <c:axId val="229316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9316792"/>
        <c:crosses val="autoZero"/>
        <c:auto val="1"/>
        <c:lblAlgn val="ctr"/>
        <c:lblOffset val="100"/>
        <c:noMultiLvlLbl val="0"/>
      </c:catAx>
      <c:valAx>
        <c:axId val="229316792"/>
        <c:scaling>
          <c:orientation val="minMax"/>
          <c:max val="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500" b="1" dirty="0">
                    <a:solidFill>
                      <a:schemeClr val="tx1"/>
                    </a:solidFill>
                  </a:rPr>
                  <a:t>млн</a:t>
                </a:r>
                <a:r>
                  <a:rPr lang="ru-RU" sz="1500" b="1" baseline="0" dirty="0">
                    <a:solidFill>
                      <a:schemeClr val="tx1"/>
                    </a:solidFill>
                  </a:rPr>
                  <a:t> </a:t>
                </a:r>
                <a:r>
                  <a:rPr lang="ru-RU" sz="1500" b="1" dirty="0">
                    <a:solidFill>
                      <a:schemeClr val="tx1"/>
                    </a:solidFill>
                  </a:rPr>
                  <a:t>руб.</a:t>
                </a:r>
              </a:p>
            </c:rich>
          </c:tx>
          <c:layout>
            <c:manualLayout>
              <c:xMode val="edge"/>
              <c:yMode val="edge"/>
              <c:x val="0"/>
              <c:y val="7.416111404407052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316008"/>
        <c:crosses val="autoZero"/>
        <c:crossBetween val="between"/>
        <c:majorUnit val="200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146149099752523"/>
          <c:y val="0.88245202730443528"/>
          <c:w val="0.57707682855693854"/>
          <c:h val="8.60164645482699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6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041938656400434"/>
          <c:y val="9.5830533918411065E-2"/>
          <c:w val="0.82865413953266176"/>
          <c:h val="0.813894021149579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45FB-43EF-9056-A979B202871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45FB-43EF-9056-A979B202871F}"/>
              </c:ext>
            </c:extLst>
          </c:dPt>
          <c:dLbls>
            <c:dLbl>
              <c:idx val="0"/>
              <c:layout>
                <c:manualLayout>
                  <c:x val="-5.8724384283854431E-2"/>
                  <c:y val="-1.297726985429758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E4A86E0-6B9E-43D9-9B24-CEEED5529F0F}" type="PERCENTAGE">
                      <a:rPr lang="en-US">
                        <a:solidFill>
                          <a:srgbClr val="FFC000"/>
                        </a:solidFill>
                      </a:rPr>
                      <a:pPr>
                        <a:defRPr sz="2000">
                          <a:solidFill>
                            <a:schemeClr val="accent5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924460032571615"/>
                      <c:h val="0.1422908128587367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5FB-43EF-9056-A979B202871F}"/>
                </c:ext>
              </c:extLst>
            </c:dLbl>
            <c:dLbl>
              <c:idx val="1"/>
              <c:layout>
                <c:manualLayout>
                  <c:x val="2.5353780940498335E-2"/>
                  <c:y val="8.0860610912741673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EB6E0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203782678693533"/>
                      <c:h val="0.11029877857756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5FB-43EF-9056-A979B202871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Комфортная городская среда </c:v>
                </c:pt>
                <c:pt idx="1">
                  <c:v>Создание условий для обеспечения комфортного проживания жителей, в том числе в многоквартирных домах на территории Московской области 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164.1</c:v>
                </c:pt>
                <c:pt idx="1">
                  <c:v>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FB-43EF-9056-A979B202871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529437318765816"/>
          <c:y val="7.0792385694340945E-2"/>
          <c:w val="0.83172283499962929"/>
          <c:h val="0.768679414360253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/>
            <a:sp3d>
              <a:contourClr>
                <a:schemeClr val="accent2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FD595"/>
              </a:solidFill>
              <a:ln w="6350" cap="flat" cmpd="sng" algn="ctr">
                <a:noFill/>
                <a:prstDash val="solid"/>
                <a:miter lim="800000"/>
              </a:ln>
              <a:effectLst/>
              <a:sp3d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EB4-4AA2-BBE5-0B198072174F}"/>
              </c:ext>
            </c:extLst>
          </c:dPt>
          <c:dPt>
            <c:idx val="1"/>
            <c:invertIfNegative val="0"/>
            <c:bubble3D val="0"/>
            <c:spPr>
              <a:solidFill>
                <a:srgbClr val="A974AC"/>
              </a:solidFill>
              <a:ln w="6350" cap="flat" cmpd="sng" algn="ctr">
                <a:noFill/>
                <a:prstDash val="solid"/>
                <a:miter lim="800000"/>
              </a:ln>
              <a:effectLst/>
              <a:sp3d>
                <a:contourClr>
                  <a:schemeClr val="accent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EB4-4AA2-BBE5-0B198072174F}"/>
              </c:ext>
            </c:extLst>
          </c:dPt>
          <c:dLbls>
            <c:dLbl>
              <c:idx val="0"/>
              <c:layout>
                <c:manualLayout>
                  <c:x val="4.6475658542556524E-2"/>
                  <c:y val="-5.311819308835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B4-4AA2-BBE5-0B198072174F}"/>
                </c:ext>
              </c:extLst>
            </c:dLbl>
            <c:dLbl>
              <c:idx val="1"/>
              <c:layout>
                <c:manualLayout>
                  <c:x val="4.4292233980438439E-2"/>
                  <c:y val="-5.311819308835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B4-4AA2-BBE5-0B19807217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169</c:v>
                </c:pt>
                <c:pt idx="1">
                  <c:v>539.5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B4-4AA2-BBE5-0B19807217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29316008"/>
        <c:axId val="229316792"/>
        <c:axId val="0"/>
      </c:bar3DChart>
      <c:catAx>
        <c:axId val="229316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9316792"/>
        <c:crosses val="autoZero"/>
        <c:auto val="1"/>
        <c:lblAlgn val="ctr"/>
        <c:lblOffset val="100"/>
        <c:noMultiLvlLbl val="0"/>
      </c:catAx>
      <c:valAx>
        <c:axId val="229316792"/>
        <c:scaling>
          <c:orientation val="minMax"/>
          <c:max val="6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500" b="1" dirty="0">
                    <a:solidFill>
                      <a:schemeClr val="tx1"/>
                    </a:solidFill>
                  </a:rPr>
                  <a:t>млн</a:t>
                </a:r>
                <a:r>
                  <a:rPr lang="ru-RU" sz="1500" b="1" baseline="0" dirty="0">
                    <a:solidFill>
                      <a:schemeClr val="tx1"/>
                    </a:solidFill>
                  </a:rPr>
                  <a:t> </a:t>
                </a:r>
                <a:r>
                  <a:rPr lang="ru-RU" sz="1500" b="1" dirty="0">
                    <a:solidFill>
                      <a:schemeClr val="tx1"/>
                    </a:solidFill>
                  </a:rPr>
                  <a:t>руб.</a:t>
                </a:r>
              </a:p>
            </c:rich>
          </c:tx>
          <c:layout>
            <c:manualLayout>
              <c:xMode val="edge"/>
              <c:yMode val="edge"/>
              <c:x val="3.3118761794875247E-3"/>
              <c:y val="8.276069290136803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316008"/>
        <c:crosses val="autoZero"/>
        <c:crossBetween val="between"/>
        <c:majorUnit val="200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247900200236905"/>
          <c:y val="0.87198471677589784"/>
          <c:w val="0.58479466598065211"/>
          <c:h val="8.93197198075581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9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041938656400434"/>
          <c:y val="9.5830533918411065E-2"/>
          <c:w val="0.82865413953266176"/>
          <c:h val="0.813894021149579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spPr>
            <a:solidFill>
              <a:srgbClr val="577A00"/>
            </a:solidFill>
          </c:spPr>
          <c:explosion val="2"/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0BF4-4A76-8162-9B378FE509C4}"/>
              </c:ext>
            </c:extLst>
          </c:dPt>
          <c:dPt>
            <c:idx val="1"/>
            <c:bubble3D val="0"/>
            <c:spPr>
              <a:solidFill>
                <a:srgbClr val="35D38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0BF4-4A76-8162-9B378FE509C4}"/>
              </c:ext>
            </c:extLst>
          </c:dPt>
          <c:dLbls>
            <c:dLbl>
              <c:idx val="0"/>
              <c:layout>
                <c:manualLayout>
                  <c:x val="-1.5472831271511124E-2"/>
                  <c:y val="3.610807841161197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74866265897019"/>
                      <c:h val="0.171374495230496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BF4-4A76-8162-9B378FE509C4}"/>
                </c:ext>
              </c:extLst>
            </c:dLbl>
            <c:dLbl>
              <c:idx val="1"/>
              <c:layout>
                <c:manualLayout>
                  <c:x val="-3.1859254385276606E-2"/>
                  <c:y val="0.12440129046378931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baseline="0">
                        <a:solidFill>
                          <a:srgbClr val="577A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69FF980-EE72-427C-9B32-04BD492682EF}" type="PERCENTAGE">
                      <a:rPr lang="en-US">
                        <a:solidFill>
                          <a:srgbClr val="00B050"/>
                        </a:solidFill>
                      </a:rPr>
                      <a:pPr>
                        <a:defRPr sz="2000">
                          <a:solidFill>
                            <a:srgbClr val="577A00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577A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873934774283701"/>
                      <c:h val="8.191778273068493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BF4-4A76-8162-9B378FE509C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Обеспечение мероприятий по переселению граждан из аварийного жилищного фонда в Московской области </c:v>
                </c:pt>
                <c:pt idx="1">
                  <c:v>Обеспечение мероприятий по переселению граждан из аварийного жилищного фонда в Московской области, признанного таковым после 1 января 2017 года 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320.2</c:v>
                </c:pt>
                <c:pt idx="1">
                  <c:v>219.3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F4-4A76-8162-9B378FE509C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8799E7"/>
            </a:solidFill>
            <a:effectLst/>
          </c:spPr>
          <c:dPt>
            <c:idx val="0"/>
            <c:bubble3D val="0"/>
            <c:spPr>
              <a:solidFill>
                <a:srgbClr val="8799E7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woPt" dir="tl"/>
              </a:scene3d>
              <a:sp3d prstMaterial="flat">
                <a:bevelT w="12700" h="25400" prst="coolSlant"/>
              </a:sp3d>
            </c:spPr>
            <c:extLst>
              <c:ext xmlns:c16="http://schemas.microsoft.com/office/drawing/2014/chart" uri="{C3380CC4-5D6E-409C-BE32-E72D297353CC}">
                <c16:uniqueId val="{00000001-AE87-4847-8C66-2AADEBF21761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woPt" dir="tl"/>
              </a:scene3d>
              <a:sp3d prstMaterial="flat">
                <a:bevelT w="12700" h="25400" prst="coolSlant"/>
              </a:sp3d>
            </c:spPr>
            <c:extLst>
              <c:ext xmlns:c16="http://schemas.microsoft.com/office/drawing/2014/chart" uri="{C3380CC4-5D6E-409C-BE32-E72D297353CC}">
                <c16:uniqueId val="{00000003-AE87-4847-8C66-2AADEBF21761}"/>
              </c:ext>
            </c:extLst>
          </c:dPt>
          <c:dLbls>
            <c:dLbl>
              <c:idx val="0"/>
              <c:layout>
                <c:manualLayout>
                  <c:x val="0.15832996031746033"/>
                  <c:y val="0.1049513888888888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87-4847-8C66-2AADEBF2176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87-4847-8C66-2AADEBF2176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Областной</c:v>
                </c:pt>
                <c:pt idx="1">
                  <c:v>Местный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9550.7999999999993</c:v>
                </c:pt>
                <c:pt idx="1">
                  <c:v>2378.1999999999998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E87-4847-8C66-2AADEBF2176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00C3A7"/>
            </a:solidFill>
            <a:effectLst/>
          </c:spPr>
          <c:dPt>
            <c:idx val="0"/>
            <c:bubble3D val="0"/>
            <c:spPr>
              <a:solidFill>
                <a:srgbClr val="8799E7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woPt" dir="tl"/>
              </a:scene3d>
              <a:sp3d prstMaterial="flat">
                <a:bevelT w="12700" h="25400" prst="coolSlant"/>
              </a:sp3d>
            </c:spPr>
            <c:extLst>
              <c:ext xmlns:c16="http://schemas.microsoft.com/office/drawing/2014/chart" uri="{C3380CC4-5D6E-409C-BE32-E72D297353CC}">
                <c16:uniqueId val="{00000001-BDDE-45D4-87D8-94CD151D3084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woPt" dir="tl"/>
              </a:scene3d>
              <a:sp3d prstMaterial="flat">
                <a:bevelT w="12700" h="25400" prst="coolSlant"/>
              </a:sp3d>
            </c:spPr>
            <c:extLst>
              <c:ext xmlns:c16="http://schemas.microsoft.com/office/drawing/2014/chart" uri="{C3380CC4-5D6E-409C-BE32-E72D297353CC}">
                <c16:uniqueId val="{00000003-BDDE-45D4-87D8-94CD151D3084}"/>
              </c:ext>
            </c:extLst>
          </c:dPt>
          <c:dLbls>
            <c:dLbl>
              <c:idx val="0"/>
              <c:layout>
                <c:manualLayout>
                  <c:x val="0.14783075396825396"/>
                  <c:y val="0.1128888888888888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DE-45D4-87D8-94CD151D308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DE-45D4-87D8-94CD151D308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Областной</c:v>
                </c:pt>
                <c:pt idx="1">
                  <c:v>Местный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10450.799999999999</c:v>
                </c:pt>
                <c:pt idx="1">
                  <c:v>3365.4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DDE-45D4-87D8-94CD151D308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8799E7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woPt" dir="tl"/>
              </a:scene3d>
              <a:sp3d prstMaterial="flat">
                <a:bevelT w="12700" h="25400" prst="coolSlant"/>
              </a:sp3d>
            </c:spPr>
            <c:extLst>
              <c:ext xmlns:c16="http://schemas.microsoft.com/office/drawing/2014/chart" uri="{C3380CC4-5D6E-409C-BE32-E72D297353CC}">
                <c16:uniqueId val="{00000001-4507-4713-B4FB-009976878A6A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woPt" dir="tl"/>
              </a:scene3d>
              <a:sp3d prstMaterial="flat">
                <a:bevelT w="12700" h="25400" prst="coolSlant"/>
              </a:sp3d>
            </c:spPr>
            <c:extLst>
              <c:ext xmlns:c16="http://schemas.microsoft.com/office/drawing/2014/chart" uri="{C3380CC4-5D6E-409C-BE32-E72D297353CC}">
                <c16:uniqueId val="{00000003-4507-4713-B4FB-009976878A6A}"/>
              </c:ext>
            </c:extLst>
          </c:dPt>
          <c:dLbls>
            <c:dLbl>
              <c:idx val="0"/>
              <c:layout>
                <c:manualLayout>
                  <c:x val="0.13985119047619038"/>
                  <c:y val="0.1102430555555555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07-4713-B4FB-009976878A6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07-4713-B4FB-009976878A6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Областной бюджет</c:v>
                </c:pt>
                <c:pt idx="1">
                  <c:v>Местный бюджет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10764.754999999999</c:v>
                </c:pt>
                <c:pt idx="1">
                  <c:v>4051.8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07-4713-B4FB-009976878A6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973867196755622"/>
          <c:y val="0.15340463692038495"/>
          <c:w val="0.47667538526385755"/>
          <c:h val="0.84659536307961503"/>
        </c:manualLayout>
      </c:layout>
      <c:doughnut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rgbClr val="889AE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72-4F12-B4CF-30388EC9FB01}"/>
              </c:ext>
            </c:extLst>
          </c:dPt>
          <c:dPt>
            <c:idx val="1"/>
            <c:bubble3D val="0"/>
            <c:spPr>
              <a:solidFill>
                <a:srgbClr val="91C7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72-4F12-B4CF-30388EC9FB01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372-4F12-B4CF-30388EC9FB01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372-4F12-B4CF-30388EC9FB01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372-4F12-B4CF-30388EC9FB01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372-4F12-B4CF-30388EC9FB01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193D-4A1B-A880-F1D5E2D3FC07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F1C-4849-9B4A-AFB5D02B06D2}"/>
              </c:ext>
            </c:extLst>
          </c:dPt>
          <c:dLbls>
            <c:dLbl>
              <c:idx val="0"/>
              <c:layout>
                <c:manualLayout>
                  <c:x val="1.3554903599266147E-2"/>
                  <c:y val="-8.888888888888889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72-4F12-B4CF-30388EC9FB01}"/>
                </c:ext>
              </c:extLst>
            </c:dLbl>
            <c:dLbl>
              <c:idx val="1"/>
              <c:layout>
                <c:manualLayout>
                  <c:x val="1.042684892251242E-3"/>
                  <c:y val="-3.7037037037037715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72-4F12-B4CF-30388EC9FB01}"/>
                </c:ext>
              </c:extLst>
            </c:dLbl>
            <c:dLbl>
              <c:idx val="2"/>
              <c:layout>
                <c:manualLayout>
                  <c:x val="-3.1280546767537263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72-4F12-B4CF-30388EC9FB0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72-4F12-B4CF-30388EC9FB0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72-4F12-B4CF-30388EC9FB01}"/>
                </c:ext>
              </c:extLst>
            </c:dLbl>
            <c:dLbl>
              <c:idx val="5"/>
              <c:layout>
                <c:manualLayout>
                  <c:x val="5.2134244612561949E-2"/>
                  <c:y val="-8.333333333333332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372-4F12-B4CF-30388EC9FB01}"/>
                </c:ext>
              </c:extLst>
            </c:dLbl>
            <c:dLbl>
              <c:idx val="6"/>
              <c:layout>
                <c:manualLayout>
                  <c:x val="-0.16682958276019866"/>
                  <c:y val="0.67692228054826464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93D-4A1B-A880-F1D5E2D3FC07}"/>
                </c:ext>
              </c:extLst>
            </c:dLbl>
            <c:dLbl>
              <c:idx val="7"/>
              <c:layout>
                <c:manualLayout>
                  <c:x val="-0.21375040291150463"/>
                  <c:y val="0.62962962962962965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/>
                      <a:t>0,2%</a:t>
                    </a:r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DF1C-4849-9B4A-AFB5D02B06D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НДФЛ: 2 530,5</c:v>
                </c:pt>
                <c:pt idx="1">
                  <c:v>УСН: 763,4</c:v>
                </c:pt>
                <c:pt idx="2">
                  <c:v>Земельный налог: 418,6</c:v>
                </c:pt>
                <c:pt idx="3">
                  <c:v>ПСН: 143,0</c:v>
                </c:pt>
                <c:pt idx="4">
                  <c:v>Налог на имущество ФЛ: 142,0</c:v>
                </c:pt>
                <c:pt idx="5">
                  <c:v>Государственная пошлина: 46,0</c:v>
                </c:pt>
                <c:pt idx="6">
                  <c:v>Акцизы: 3,9</c:v>
                </c:pt>
                <c:pt idx="7">
                  <c:v>Прочие налоговые доходы: 4,3</c:v>
                </c:pt>
              </c:strCache>
            </c:strRef>
          </c:cat>
          <c:val>
            <c:numRef>
              <c:f>Лист1!$B$2:$B$9</c:f>
              <c:numCache>
                <c:formatCode>#\ ##0.0</c:formatCode>
                <c:ptCount val="8"/>
                <c:pt idx="0">
                  <c:v>2530.5</c:v>
                </c:pt>
                <c:pt idx="1">
                  <c:v>763.4</c:v>
                </c:pt>
                <c:pt idx="2">
                  <c:v>418.6</c:v>
                </c:pt>
                <c:pt idx="3">
                  <c:v>143</c:v>
                </c:pt>
                <c:pt idx="4">
                  <c:v>142</c:v>
                </c:pt>
                <c:pt idx="5">
                  <c:v>46</c:v>
                </c:pt>
                <c:pt idx="6">
                  <c:v>3.9</c:v>
                </c:pt>
                <c:pt idx="7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8372-4F12-B4CF-30388EC9FB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60"/>
        <c:holeSize val="50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10509244677748615"/>
          <c:w val="0.44573941711779891"/>
          <c:h val="0.842418197725284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1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pc="30" baseline="0" dirty="0">
                <a:solidFill>
                  <a:schemeClr val="tx1"/>
                </a:solidFill>
              </a:rPr>
              <a:t>КРУПНЕЙШИЕ ПЛАТЕЛЬЩИКИ НДФЛ ЗА 2025 ГОД</a:t>
            </a:r>
          </a:p>
        </c:rich>
      </c:tx>
      <c:layout>
        <c:manualLayout>
          <c:xMode val="edge"/>
          <c:yMode val="edge"/>
          <c:x val="1.8654043228237813E-2"/>
          <c:y val="2.22222222222222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3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164217451852178"/>
          <c:y val="0.11266389617964419"/>
          <c:w val="0.48084620693403518"/>
          <c:h val="0.854002916302128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КРУПНЕЙШИЕ ПЛАТЕЛЬЩИКИ НДФЛ ЗА 2025 ГОД</c:v>
                </c:pt>
              </c:strCache>
            </c:strRef>
          </c:tx>
          <c:spPr>
            <a:effectLst/>
          </c:spPr>
          <c:explosion val="1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72-4F12-B4CF-30388EC9FB0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72-4F12-B4CF-30388EC9FB0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372-4F12-B4CF-30388EC9FB01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372-4F12-B4CF-30388EC9FB0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372-4F12-B4CF-30388EC9FB01}"/>
              </c:ext>
            </c:extLst>
          </c:dPt>
          <c:dPt>
            <c:idx val="5"/>
            <c:bubble3D val="0"/>
            <c:spPr>
              <a:solidFill>
                <a:srgbClr val="666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372-4F12-B4CF-30388EC9FB01}"/>
              </c:ext>
            </c:extLst>
          </c:dPt>
          <c:dPt>
            <c:idx val="6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372-4F12-B4CF-30388EC9FB01}"/>
              </c:ext>
            </c:extLst>
          </c:dPt>
          <c:dPt>
            <c:idx val="7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372-4F12-B4CF-30388EC9FB0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372-4F12-B4CF-30388EC9FB0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372-4F12-B4CF-30388EC9FB0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372-4F12-B4CF-30388EC9FB01}"/>
              </c:ext>
            </c:extLst>
          </c:dPt>
          <c:dLbls>
            <c:dLbl>
              <c:idx val="6"/>
              <c:numFmt formatCode="0.0%" sourceLinked="0"/>
              <c:spPr>
                <a:noFill/>
                <a:ln w="9525">
                  <a:noFill/>
                </a:ln>
                <a:effectLst/>
              </c:spPr>
              <c:txPr>
                <a:bodyPr rot="60000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8372-4F12-B4CF-30388EC9FB01}"/>
                </c:ext>
              </c:extLst>
            </c:dLbl>
            <c:dLbl>
              <c:idx val="7"/>
              <c:numFmt formatCode="0.0%" sourceLinked="0"/>
              <c:spPr>
                <a:noFill/>
                <a:ln w="9525">
                  <a:noFill/>
                </a:ln>
                <a:effectLst/>
              </c:spPr>
              <c:txPr>
                <a:bodyPr rot="180000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F-8372-4F12-B4CF-30388EC9FB01}"/>
                </c:ext>
              </c:extLst>
            </c:dLbl>
            <c:dLbl>
              <c:idx val="8"/>
              <c:numFmt formatCode="0.0%" sourceLinked="0"/>
              <c:spPr>
                <a:noFill/>
                <a:ln w="9525">
                  <a:noFill/>
                </a:ln>
                <a:effectLst/>
              </c:spPr>
              <c:txPr>
                <a:bodyPr rot="210000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1-8372-4F12-B4CF-30388EC9FB01}"/>
                </c:ext>
              </c:extLst>
            </c:dLbl>
            <c:dLbl>
              <c:idx val="9"/>
              <c:numFmt formatCode="0.0%" sourceLinked="0"/>
              <c:spPr>
                <a:noFill/>
                <a:ln w="9525">
                  <a:noFill/>
                </a:ln>
                <a:effectLst/>
              </c:spPr>
              <c:txPr>
                <a:bodyPr rot="270000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3-8372-4F12-B4CF-30388EC9FB01}"/>
                </c:ext>
              </c:extLst>
            </c:dLbl>
            <c:numFmt formatCode="0.0%" sourceLinked="0"/>
            <c:spPr>
              <a:noFill/>
              <a:ln w="9525"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Лист1!$A$2:$A$12</c:f>
              <c:strCache>
                <c:ptCount val="11"/>
                <c:pt idx="0">
                  <c:v>ФАУ "ЦАГИ"  210,3</c:v>
                </c:pt>
                <c:pt idx="1">
                  <c:v>АО "НИИП имени В. В. Тихомирова"  141,4</c:v>
                </c:pt>
                <c:pt idx="2">
                  <c:v>ПАО "Яковлев" 114,5</c:v>
                </c:pt>
                <c:pt idx="3">
                  <c:v>ПАО "ИЛ"  112,6</c:v>
                </c:pt>
                <c:pt idx="4">
                  <c:v>АО "ЛИИ имени М. М. Громова"  86,4</c:v>
                </c:pt>
                <c:pt idx="5">
                  <c:v>ПАО "ОАК"  79,3</c:v>
                </c:pt>
                <c:pt idx="6">
                  <c:v>ГБУЗ МО "Жуковская ОКБ" 77,6</c:v>
                </c:pt>
                <c:pt idx="7">
                  <c:v>АО "Ред Вингс"  70,4</c:v>
                </c:pt>
                <c:pt idx="8">
                  <c:v>ООО "Интернет Решения"  51,9</c:v>
                </c:pt>
                <c:pt idx="9">
                  <c:v>АО "МНИИ "Агат"  44,3</c:v>
                </c:pt>
                <c:pt idx="10">
                  <c:v>Остальные</c:v>
                </c:pt>
              </c:strCache>
            </c:strRef>
          </c:cat>
          <c:val>
            <c:numRef>
              <c:f>Лист1!$B$2:$B$12</c:f>
              <c:numCache>
                <c:formatCode>#\ ##0.0</c:formatCode>
                <c:ptCount val="11"/>
                <c:pt idx="0">
                  <c:v>210.3</c:v>
                </c:pt>
                <c:pt idx="1">
                  <c:v>141.4</c:v>
                </c:pt>
                <c:pt idx="2">
                  <c:v>114.5</c:v>
                </c:pt>
                <c:pt idx="3">
                  <c:v>112.6</c:v>
                </c:pt>
                <c:pt idx="4">
                  <c:v>86.4</c:v>
                </c:pt>
                <c:pt idx="5">
                  <c:v>79.3</c:v>
                </c:pt>
                <c:pt idx="6">
                  <c:v>77.599999999999994</c:v>
                </c:pt>
                <c:pt idx="7">
                  <c:v>70.400000000000006</c:v>
                </c:pt>
                <c:pt idx="8">
                  <c:v>51.9</c:v>
                </c:pt>
                <c:pt idx="9">
                  <c:v>44.3</c:v>
                </c:pt>
                <c:pt idx="10">
                  <c:v>1541.8000000000002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8372-4F12-B4CF-30388EC9FB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3.1280546767537263E-3"/>
          <c:y val="9.6929279673374155E-2"/>
          <c:w val="0.41804784101009401"/>
          <c:h val="0.883872995042286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8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9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4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7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8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9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F94165-A74E-4693-94C4-7E1F7F0407A4}" type="doc">
      <dgm:prSet loTypeId="urn:microsoft.com/office/officeart/2005/8/layout/hList7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88F018AE-4DB3-42C4-B8F8-A6CA14B99A04}">
      <dgm:prSet custT="1"/>
      <dgm:spPr>
        <a:solidFill>
          <a:srgbClr val="DCE1F8"/>
        </a:solidFill>
        <a:ln w="76200">
          <a:solidFill>
            <a:srgbClr val="0A3C73"/>
          </a:solidFill>
        </a:ln>
      </dgm:spPr>
      <dgm:t>
        <a:bodyPr/>
        <a:lstStyle/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altLang="ru-RU" sz="1700" b="1" kern="1200" dirty="0">
            <a:solidFill>
              <a:srgbClr val="3C4062"/>
            </a:solidFill>
            <a:latin typeface="Century Gothic"/>
            <a:ea typeface="+mn-ea"/>
            <a:cs typeface="+mn-cs"/>
          </a:endParaRP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altLang="ru-RU" sz="1700" b="1" kern="1200" dirty="0">
            <a:solidFill>
              <a:srgbClr val="3C4062"/>
            </a:solidFill>
            <a:latin typeface="Century Gothic"/>
            <a:ea typeface="+mn-ea"/>
            <a:cs typeface="+mn-cs"/>
          </a:endParaRP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altLang="ru-RU" sz="1700" b="1" kern="1200" dirty="0">
            <a:solidFill>
              <a:srgbClr val="3C4062"/>
            </a:solidFill>
            <a:latin typeface="Century Gothic"/>
            <a:ea typeface="+mn-ea"/>
            <a:cs typeface="+mn-cs"/>
          </a:endParaRP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700" b="1" kern="1200" dirty="0">
              <a:solidFill>
                <a:schemeClr val="tx1"/>
              </a:solidFill>
              <a:latin typeface="Century Gothic"/>
              <a:ea typeface="+mn-ea"/>
              <a:cs typeface="+mn-cs"/>
            </a:rPr>
            <a:t>«Инфраструктура для жизни»</a:t>
          </a: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700" b="1" kern="1200" dirty="0">
              <a:solidFill>
                <a:schemeClr val="tx1"/>
              </a:solidFill>
              <a:latin typeface="Century Gothic"/>
              <a:ea typeface="+mn-ea"/>
              <a:cs typeface="+mn-cs"/>
            </a:rPr>
            <a:t>182,</a:t>
          </a:r>
          <a:r>
            <a:rPr lang="en-US" altLang="ru-RU" sz="1700" b="1" kern="1200" dirty="0">
              <a:solidFill>
                <a:schemeClr val="tx1"/>
              </a:solidFill>
              <a:latin typeface="Century Gothic"/>
              <a:ea typeface="+mn-ea"/>
              <a:cs typeface="+mn-cs"/>
            </a:rPr>
            <a:t>6</a:t>
          </a:r>
          <a:r>
            <a:rPr lang="ru-RU" altLang="ru-RU" sz="1700" b="1" kern="1200" dirty="0">
              <a:solidFill>
                <a:schemeClr val="tx1"/>
              </a:solidFill>
              <a:latin typeface="Century Gothic"/>
              <a:ea typeface="+mn-ea"/>
              <a:cs typeface="+mn-cs"/>
            </a:rPr>
            <a:t> млн руб.</a:t>
          </a:r>
          <a:endParaRPr lang="ru-RU" sz="1700" b="1" kern="1200" dirty="0">
            <a:solidFill>
              <a:schemeClr val="tx1"/>
            </a:solidFill>
            <a:latin typeface="Century Gothic"/>
            <a:ea typeface="+mn-ea"/>
            <a:cs typeface="+mn-cs"/>
          </a:endParaRPr>
        </a:p>
      </dgm:t>
    </dgm:pt>
    <dgm:pt modelId="{C4B76B26-8005-438A-93BA-6B41EFCD8797}" type="sibTrans" cxnId="{F7B27391-ED7E-458F-BC61-B598EA50F61C}">
      <dgm:prSet/>
      <dgm:spPr/>
      <dgm:t>
        <a:bodyPr/>
        <a:lstStyle/>
        <a:p>
          <a:endParaRPr lang="ru-RU"/>
        </a:p>
      </dgm:t>
    </dgm:pt>
    <dgm:pt modelId="{9C8BF28D-CC14-4F5D-B462-B8824835A644}" type="parTrans" cxnId="{F7B27391-ED7E-458F-BC61-B598EA50F61C}">
      <dgm:prSet/>
      <dgm:spPr/>
      <dgm:t>
        <a:bodyPr/>
        <a:lstStyle/>
        <a:p>
          <a:endParaRPr lang="ru-RU"/>
        </a:p>
      </dgm:t>
    </dgm:pt>
    <dgm:pt modelId="{8E0FCE15-4C6B-49BB-A851-57EDCF355481}">
      <dgm:prSet phldrT="[Текст]" custT="1"/>
      <dgm:spPr>
        <a:solidFill>
          <a:srgbClr val="72E0B1"/>
        </a:solidFill>
        <a:ln w="76200">
          <a:solidFill>
            <a:srgbClr val="0A3C73"/>
          </a:solidFill>
        </a:ln>
      </dgm:spPr>
      <dgm:t>
        <a:bodyPr/>
        <a:lstStyle/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altLang="ru-RU" sz="1700" b="1" kern="1200" dirty="0">
            <a:solidFill>
              <a:srgbClr val="3C4062"/>
            </a:solidFill>
            <a:latin typeface="Century Gothic"/>
            <a:ea typeface="+mn-ea"/>
            <a:cs typeface="+mn-cs"/>
          </a:endParaRP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altLang="ru-RU" sz="1700" b="1" kern="1200" dirty="0">
            <a:solidFill>
              <a:srgbClr val="3C4062"/>
            </a:solidFill>
            <a:latin typeface="Century Gothic"/>
            <a:ea typeface="+mn-ea"/>
            <a:cs typeface="+mn-cs"/>
          </a:endParaRP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altLang="ru-RU" sz="1700" b="1" kern="1200" dirty="0">
            <a:solidFill>
              <a:srgbClr val="3C4062"/>
            </a:solidFill>
            <a:latin typeface="Century Gothic"/>
            <a:ea typeface="+mn-ea"/>
            <a:cs typeface="+mn-cs"/>
          </a:endParaRP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700" b="1" kern="1200" dirty="0">
              <a:solidFill>
                <a:schemeClr val="tx1"/>
              </a:solidFill>
              <a:latin typeface="Century Gothic"/>
              <a:ea typeface="+mn-ea"/>
              <a:cs typeface="+mn-cs"/>
            </a:rPr>
            <a:t>«Молодежь и дети»</a:t>
          </a: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700" b="1" kern="1200" dirty="0">
              <a:solidFill>
                <a:schemeClr val="tx1"/>
              </a:solidFill>
              <a:latin typeface="Century Gothic"/>
              <a:ea typeface="+mn-ea"/>
              <a:cs typeface="+mn-cs"/>
            </a:rPr>
            <a:t>42,</a:t>
          </a:r>
          <a:r>
            <a:rPr lang="en-US" altLang="ru-RU" sz="1700" b="1" kern="1200" dirty="0">
              <a:solidFill>
                <a:schemeClr val="tx1"/>
              </a:solidFill>
              <a:latin typeface="Century Gothic"/>
              <a:ea typeface="+mn-ea"/>
              <a:cs typeface="+mn-cs"/>
            </a:rPr>
            <a:t>1</a:t>
          </a:r>
          <a:r>
            <a:rPr lang="ru-RU" altLang="ru-RU" sz="1700" b="1" kern="1200" dirty="0">
              <a:solidFill>
                <a:schemeClr val="tx1"/>
              </a:solidFill>
              <a:latin typeface="Century Gothic"/>
              <a:ea typeface="+mn-ea"/>
              <a:cs typeface="+mn-cs"/>
            </a:rPr>
            <a:t> млн руб.</a:t>
          </a:r>
          <a:endParaRPr lang="ru-RU" sz="1700" kern="1200" dirty="0">
            <a:solidFill>
              <a:schemeClr val="tx1"/>
            </a:solidFill>
          </a:endParaRPr>
        </a:p>
      </dgm:t>
    </dgm:pt>
    <dgm:pt modelId="{994F12E6-55E9-47E1-96E3-DAD31D7F586E}" type="sibTrans" cxnId="{81E7DB57-4FE5-449B-85A4-C9BCF07A6C72}">
      <dgm:prSet/>
      <dgm:spPr/>
      <dgm:t>
        <a:bodyPr/>
        <a:lstStyle/>
        <a:p>
          <a:endParaRPr lang="ru-RU"/>
        </a:p>
      </dgm:t>
    </dgm:pt>
    <dgm:pt modelId="{02B415A2-DFEA-4CA3-9A42-F6D7DBEC1FAB}" type="parTrans" cxnId="{81E7DB57-4FE5-449B-85A4-C9BCF07A6C72}">
      <dgm:prSet/>
      <dgm:spPr/>
      <dgm:t>
        <a:bodyPr/>
        <a:lstStyle/>
        <a:p>
          <a:endParaRPr lang="ru-RU"/>
        </a:p>
      </dgm:t>
    </dgm:pt>
    <dgm:pt modelId="{DB062DB8-29CE-4415-A43E-8DFCDA2E47A4}" type="pres">
      <dgm:prSet presAssocID="{25F94165-A74E-4693-94C4-7E1F7F0407A4}" presName="Name0" presStyleCnt="0">
        <dgm:presLayoutVars>
          <dgm:dir/>
          <dgm:resizeHandles val="exact"/>
        </dgm:presLayoutVars>
      </dgm:prSet>
      <dgm:spPr/>
    </dgm:pt>
    <dgm:pt modelId="{1B1F863B-5D58-43E9-82E0-E4FE05F0A827}" type="pres">
      <dgm:prSet presAssocID="{25F94165-A74E-4693-94C4-7E1F7F0407A4}" presName="fgShape" presStyleLbl="fgShp" presStyleIdx="0" presStyleCnt="1" custFlipHor="0" custScaleX="7891" custScaleY="86653" custLinFactNeighborX="41576" custLinFactNeighborY="7680"/>
      <dgm:spPr>
        <a:prstGeom prst="chevron">
          <a:avLst/>
        </a:prstGeom>
        <a:solidFill>
          <a:srgbClr val="3C4062"/>
        </a:solidFill>
        <a:ln>
          <a:solidFill>
            <a:srgbClr val="002060"/>
          </a:solidFill>
        </a:ln>
      </dgm:spPr>
    </dgm:pt>
    <dgm:pt modelId="{C0ACE017-77B8-44AF-94BE-DDB084002BC9}" type="pres">
      <dgm:prSet presAssocID="{25F94165-A74E-4693-94C4-7E1F7F0407A4}" presName="linComp" presStyleCnt="0"/>
      <dgm:spPr/>
    </dgm:pt>
    <dgm:pt modelId="{23421DCD-6057-41FE-81B9-C81CBF875B51}" type="pres">
      <dgm:prSet presAssocID="{8E0FCE15-4C6B-49BB-A851-57EDCF355481}" presName="compNode" presStyleCnt="0"/>
      <dgm:spPr/>
    </dgm:pt>
    <dgm:pt modelId="{5B40B791-A4A7-4254-AD2B-CA98E93543A1}" type="pres">
      <dgm:prSet presAssocID="{8E0FCE15-4C6B-49BB-A851-57EDCF355481}" presName="bkgdShape" presStyleLbl="node1" presStyleIdx="0" presStyleCnt="2" custScaleX="85462"/>
      <dgm:spPr/>
    </dgm:pt>
    <dgm:pt modelId="{643BCBAF-70B4-4BC6-AC86-5065E5A4B023}" type="pres">
      <dgm:prSet presAssocID="{8E0FCE15-4C6B-49BB-A851-57EDCF355481}" presName="nodeTx" presStyleLbl="node1" presStyleIdx="0" presStyleCnt="2">
        <dgm:presLayoutVars>
          <dgm:bulletEnabled val="1"/>
        </dgm:presLayoutVars>
      </dgm:prSet>
      <dgm:spPr/>
    </dgm:pt>
    <dgm:pt modelId="{9E165A54-12F6-4034-864E-164EEB623750}" type="pres">
      <dgm:prSet presAssocID="{8E0FCE15-4C6B-49BB-A851-57EDCF355481}" presName="invisiNode" presStyleLbl="node1" presStyleIdx="0" presStyleCnt="2"/>
      <dgm:spPr/>
    </dgm:pt>
    <dgm:pt modelId="{EECB120A-FEE7-4D19-8CF7-3CF0EA28C2B3}" type="pres">
      <dgm:prSet presAssocID="{8E0FCE15-4C6B-49BB-A851-57EDCF355481}" presName="imagNode" presStyleLbl="fgImgPlace1" presStyleIdx="0" presStyleCnt="2"/>
      <dgm:spPr/>
    </dgm:pt>
    <dgm:pt modelId="{C09D6C28-ABCA-4685-993A-862AA99CB324}" type="pres">
      <dgm:prSet presAssocID="{994F12E6-55E9-47E1-96E3-DAD31D7F586E}" presName="sibTrans" presStyleLbl="sibTrans2D1" presStyleIdx="0" presStyleCnt="0"/>
      <dgm:spPr/>
    </dgm:pt>
    <dgm:pt modelId="{526C3193-0484-4CD2-8877-66E1DD4F1615}" type="pres">
      <dgm:prSet presAssocID="{88F018AE-4DB3-42C4-B8F8-A6CA14B99A04}" presName="compNode" presStyleCnt="0"/>
      <dgm:spPr/>
    </dgm:pt>
    <dgm:pt modelId="{38702DA2-C9B5-44DF-B907-8B5D44570ABC}" type="pres">
      <dgm:prSet presAssocID="{88F018AE-4DB3-42C4-B8F8-A6CA14B99A04}" presName="bkgdShape" presStyleLbl="node1" presStyleIdx="1" presStyleCnt="2" custScaleX="86274"/>
      <dgm:spPr/>
    </dgm:pt>
    <dgm:pt modelId="{B2FF036B-0E34-4E78-8605-4E5A12073EF1}" type="pres">
      <dgm:prSet presAssocID="{88F018AE-4DB3-42C4-B8F8-A6CA14B99A04}" presName="nodeTx" presStyleLbl="node1" presStyleIdx="1" presStyleCnt="2">
        <dgm:presLayoutVars>
          <dgm:bulletEnabled val="1"/>
        </dgm:presLayoutVars>
      </dgm:prSet>
      <dgm:spPr/>
    </dgm:pt>
    <dgm:pt modelId="{2AA837EF-82FD-4394-89D9-BC49788845C3}" type="pres">
      <dgm:prSet presAssocID="{88F018AE-4DB3-42C4-B8F8-A6CA14B99A04}" presName="invisiNode" presStyleLbl="node1" presStyleIdx="1" presStyleCnt="2"/>
      <dgm:spPr/>
    </dgm:pt>
    <dgm:pt modelId="{CF5034C8-17A2-4980-A854-94CA2EA5C85E}" type="pres">
      <dgm:prSet presAssocID="{88F018AE-4DB3-42C4-B8F8-A6CA14B99A04}" presName="imagNode" presStyleLbl="fgImgPlace1" presStyleIdx="1" presStyleCnt="2"/>
      <dgm:spPr/>
    </dgm:pt>
  </dgm:ptLst>
  <dgm:cxnLst>
    <dgm:cxn modelId="{BEB96404-8427-4DEC-B70A-3C95A8A28A49}" type="presOf" srcId="{25F94165-A74E-4693-94C4-7E1F7F0407A4}" destId="{DB062DB8-29CE-4415-A43E-8DFCDA2E47A4}" srcOrd="0" destOrd="0" presId="urn:microsoft.com/office/officeart/2005/8/layout/hList7"/>
    <dgm:cxn modelId="{9DDEDB0C-D722-48E1-BBDE-20C5AB864989}" type="presOf" srcId="{88F018AE-4DB3-42C4-B8F8-A6CA14B99A04}" destId="{38702DA2-C9B5-44DF-B907-8B5D44570ABC}" srcOrd="0" destOrd="0" presId="urn:microsoft.com/office/officeart/2005/8/layout/hList7"/>
    <dgm:cxn modelId="{743D902A-F639-4C89-B072-C0E9DB4B6415}" type="presOf" srcId="{994F12E6-55E9-47E1-96E3-DAD31D7F586E}" destId="{C09D6C28-ABCA-4685-993A-862AA99CB324}" srcOrd="0" destOrd="0" presId="urn:microsoft.com/office/officeart/2005/8/layout/hList7"/>
    <dgm:cxn modelId="{2020423A-DF4E-401C-B237-E6BF19EC821C}" type="presOf" srcId="{88F018AE-4DB3-42C4-B8F8-A6CA14B99A04}" destId="{B2FF036B-0E34-4E78-8605-4E5A12073EF1}" srcOrd="1" destOrd="0" presId="urn:microsoft.com/office/officeart/2005/8/layout/hList7"/>
    <dgm:cxn modelId="{81E7DB57-4FE5-449B-85A4-C9BCF07A6C72}" srcId="{25F94165-A74E-4693-94C4-7E1F7F0407A4}" destId="{8E0FCE15-4C6B-49BB-A851-57EDCF355481}" srcOrd="0" destOrd="0" parTransId="{02B415A2-DFEA-4CA3-9A42-F6D7DBEC1FAB}" sibTransId="{994F12E6-55E9-47E1-96E3-DAD31D7F586E}"/>
    <dgm:cxn modelId="{7A410889-B7D3-4B59-9C45-29961519FACE}" type="presOf" srcId="{8E0FCE15-4C6B-49BB-A851-57EDCF355481}" destId="{5B40B791-A4A7-4254-AD2B-CA98E93543A1}" srcOrd="0" destOrd="0" presId="urn:microsoft.com/office/officeart/2005/8/layout/hList7"/>
    <dgm:cxn modelId="{F7B27391-ED7E-458F-BC61-B598EA50F61C}" srcId="{25F94165-A74E-4693-94C4-7E1F7F0407A4}" destId="{88F018AE-4DB3-42C4-B8F8-A6CA14B99A04}" srcOrd="1" destOrd="0" parTransId="{9C8BF28D-CC14-4F5D-B462-B8824835A644}" sibTransId="{C4B76B26-8005-438A-93BA-6B41EFCD8797}"/>
    <dgm:cxn modelId="{2C8082CC-E5A7-4547-8BDC-63DF848740E5}" type="presOf" srcId="{8E0FCE15-4C6B-49BB-A851-57EDCF355481}" destId="{643BCBAF-70B4-4BC6-AC86-5065E5A4B023}" srcOrd="1" destOrd="0" presId="urn:microsoft.com/office/officeart/2005/8/layout/hList7"/>
    <dgm:cxn modelId="{162842F5-DF1E-4B39-981A-3E6FCB399CB3}" type="presParOf" srcId="{DB062DB8-29CE-4415-A43E-8DFCDA2E47A4}" destId="{1B1F863B-5D58-43E9-82E0-E4FE05F0A827}" srcOrd="0" destOrd="0" presId="urn:microsoft.com/office/officeart/2005/8/layout/hList7"/>
    <dgm:cxn modelId="{6D2E818B-746B-41E4-9BC5-9B367B19145A}" type="presParOf" srcId="{DB062DB8-29CE-4415-A43E-8DFCDA2E47A4}" destId="{C0ACE017-77B8-44AF-94BE-DDB084002BC9}" srcOrd="1" destOrd="0" presId="urn:microsoft.com/office/officeart/2005/8/layout/hList7"/>
    <dgm:cxn modelId="{D205D763-ACD4-46CA-AA6F-891536AFE02D}" type="presParOf" srcId="{C0ACE017-77B8-44AF-94BE-DDB084002BC9}" destId="{23421DCD-6057-41FE-81B9-C81CBF875B51}" srcOrd="0" destOrd="0" presId="urn:microsoft.com/office/officeart/2005/8/layout/hList7"/>
    <dgm:cxn modelId="{E8ABA1AF-1B95-44DC-8A61-C7720DDAB39F}" type="presParOf" srcId="{23421DCD-6057-41FE-81B9-C81CBF875B51}" destId="{5B40B791-A4A7-4254-AD2B-CA98E93543A1}" srcOrd="0" destOrd="0" presId="urn:microsoft.com/office/officeart/2005/8/layout/hList7"/>
    <dgm:cxn modelId="{375E03F3-55F7-480E-B19F-241D1598178D}" type="presParOf" srcId="{23421DCD-6057-41FE-81B9-C81CBF875B51}" destId="{643BCBAF-70B4-4BC6-AC86-5065E5A4B023}" srcOrd="1" destOrd="0" presId="urn:microsoft.com/office/officeart/2005/8/layout/hList7"/>
    <dgm:cxn modelId="{1929CE4C-9125-4EB0-9128-D697316D2A7B}" type="presParOf" srcId="{23421DCD-6057-41FE-81B9-C81CBF875B51}" destId="{9E165A54-12F6-4034-864E-164EEB623750}" srcOrd="2" destOrd="0" presId="urn:microsoft.com/office/officeart/2005/8/layout/hList7"/>
    <dgm:cxn modelId="{7E89B062-A2E5-4E72-93C9-2A077235AB84}" type="presParOf" srcId="{23421DCD-6057-41FE-81B9-C81CBF875B51}" destId="{EECB120A-FEE7-4D19-8CF7-3CF0EA28C2B3}" srcOrd="3" destOrd="0" presId="urn:microsoft.com/office/officeart/2005/8/layout/hList7"/>
    <dgm:cxn modelId="{2AB44B35-FF6D-4FE8-A4C9-43E84363DF52}" type="presParOf" srcId="{C0ACE017-77B8-44AF-94BE-DDB084002BC9}" destId="{C09D6C28-ABCA-4685-993A-862AA99CB324}" srcOrd="1" destOrd="0" presId="urn:microsoft.com/office/officeart/2005/8/layout/hList7"/>
    <dgm:cxn modelId="{DDA7CBCD-F01E-4998-9A34-138305CEF828}" type="presParOf" srcId="{C0ACE017-77B8-44AF-94BE-DDB084002BC9}" destId="{526C3193-0484-4CD2-8877-66E1DD4F1615}" srcOrd="2" destOrd="0" presId="urn:microsoft.com/office/officeart/2005/8/layout/hList7"/>
    <dgm:cxn modelId="{C9A06239-ED10-4655-963C-ED23150106AD}" type="presParOf" srcId="{526C3193-0484-4CD2-8877-66E1DD4F1615}" destId="{38702DA2-C9B5-44DF-B907-8B5D44570ABC}" srcOrd="0" destOrd="0" presId="urn:microsoft.com/office/officeart/2005/8/layout/hList7"/>
    <dgm:cxn modelId="{746C06FB-589A-4479-A5B4-811AC5920C53}" type="presParOf" srcId="{526C3193-0484-4CD2-8877-66E1DD4F1615}" destId="{B2FF036B-0E34-4E78-8605-4E5A12073EF1}" srcOrd="1" destOrd="0" presId="urn:microsoft.com/office/officeart/2005/8/layout/hList7"/>
    <dgm:cxn modelId="{729E32DA-40F5-4B93-899F-6928B55EED29}" type="presParOf" srcId="{526C3193-0484-4CD2-8877-66E1DD4F1615}" destId="{2AA837EF-82FD-4394-89D9-BC49788845C3}" srcOrd="2" destOrd="0" presId="urn:microsoft.com/office/officeart/2005/8/layout/hList7"/>
    <dgm:cxn modelId="{ABB4D4D9-3DA4-437B-8336-32837FE252F2}" type="presParOf" srcId="{526C3193-0484-4CD2-8877-66E1DD4F1615}" destId="{CF5034C8-17A2-4980-A854-94CA2EA5C85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0B791-A4A7-4254-AD2B-CA98E93543A1}">
      <dsp:nvSpPr>
        <dsp:cNvPr id="0" name=""/>
        <dsp:cNvSpPr/>
      </dsp:nvSpPr>
      <dsp:spPr>
        <a:xfrm>
          <a:off x="399839" y="0"/>
          <a:ext cx="4807296" cy="4004969"/>
        </a:xfrm>
        <a:prstGeom prst="roundRect">
          <a:avLst>
            <a:gd name="adj" fmla="val 10000"/>
          </a:avLst>
        </a:prstGeom>
        <a:solidFill>
          <a:srgbClr val="72E0B1"/>
        </a:solidFill>
        <a:ln w="76200" cap="flat" cmpd="sng" algn="ctr">
          <a:solidFill>
            <a:srgbClr val="0A3C73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altLang="ru-RU" sz="1700" b="1" kern="1200" dirty="0">
            <a:solidFill>
              <a:srgbClr val="3C4062"/>
            </a:solidFill>
            <a:latin typeface="Century Gothic"/>
            <a:ea typeface="+mn-ea"/>
            <a:cs typeface="+mn-cs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altLang="ru-RU" sz="1700" b="1" kern="1200" dirty="0">
            <a:solidFill>
              <a:srgbClr val="3C4062"/>
            </a:solidFill>
            <a:latin typeface="Century Gothic"/>
            <a:ea typeface="+mn-ea"/>
            <a:cs typeface="+mn-cs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altLang="ru-RU" sz="1700" b="1" kern="1200" dirty="0">
            <a:solidFill>
              <a:srgbClr val="3C4062"/>
            </a:solidFill>
            <a:latin typeface="Century Gothic"/>
            <a:ea typeface="+mn-ea"/>
            <a:cs typeface="+mn-cs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700" b="1" kern="1200" dirty="0">
              <a:solidFill>
                <a:schemeClr val="tx1"/>
              </a:solidFill>
              <a:latin typeface="Century Gothic"/>
              <a:ea typeface="+mn-ea"/>
              <a:cs typeface="+mn-cs"/>
            </a:rPr>
            <a:t>«Молодежь и дети»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700" b="1" kern="1200" dirty="0">
              <a:solidFill>
                <a:schemeClr val="tx1"/>
              </a:solidFill>
              <a:latin typeface="Century Gothic"/>
              <a:ea typeface="+mn-ea"/>
              <a:cs typeface="+mn-cs"/>
            </a:rPr>
            <a:t>42,</a:t>
          </a:r>
          <a:r>
            <a:rPr lang="en-US" altLang="ru-RU" sz="1700" b="1" kern="1200" dirty="0">
              <a:solidFill>
                <a:schemeClr val="tx1"/>
              </a:solidFill>
              <a:latin typeface="Century Gothic"/>
              <a:ea typeface="+mn-ea"/>
              <a:cs typeface="+mn-cs"/>
            </a:rPr>
            <a:t>1</a:t>
          </a:r>
          <a:r>
            <a:rPr lang="ru-RU" altLang="ru-RU" sz="1700" b="1" kern="1200" dirty="0">
              <a:solidFill>
                <a:schemeClr val="tx1"/>
              </a:solidFill>
              <a:latin typeface="Century Gothic"/>
              <a:ea typeface="+mn-ea"/>
              <a:cs typeface="+mn-cs"/>
            </a:rPr>
            <a:t> млн руб.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399839" y="1601987"/>
        <a:ext cx="4807296" cy="1601987"/>
      </dsp:txXfrm>
    </dsp:sp>
    <dsp:sp modelId="{EECB120A-FEE7-4D19-8CF7-3CF0EA28C2B3}">
      <dsp:nvSpPr>
        <dsp:cNvPr id="0" name=""/>
        <dsp:cNvSpPr/>
      </dsp:nvSpPr>
      <dsp:spPr>
        <a:xfrm>
          <a:off x="2136660" y="240298"/>
          <a:ext cx="1333654" cy="1333654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702DA2-C9B5-44DF-B907-8B5D44570ABC}">
      <dsp:nvSpPr>
        <dsp:cNvPr id="0" name=""/>
        <dsp:cNvSpPr/>
      </dsp:nvSpPr>
      <dsp:spPr>
        <a:xfrm>
          <a:off x="5375888" y="0"/>
          <a:ext cx="4852971" cy="4004969"/>
        </a:xfrm>
        <a:prstGeom prst="roundRect">
          <a:avLst>
            <a:gd name="adj" fmla="val 10000"/>
          </a:avLst>
        </a:prstGeom>
        <a:solidFill>
          <a:srgbClr val="DCE1F8"/>
        </a:solidFill>
        <a:ln w="76200" cap="flat" cmpd="sng" algn="ctr">
          <a:solidFill>
            <a:srgbClr val="0A3C73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altLang="ru-RU" sz="1700" b="1" kern="1200" dirty="0">
            <a:solidFill>
              <a:srgbClr val="3C4062"/>
            </a:solidFill>
            <a:latin typeface="Century Gothic"/>
            <a:ea typeface="+mn-ea"/>
            <a:cs typeface="+mn-cs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altLang="ru-RU" sz="1700" b="1" kern="1200" dirty="0">
            <a:solidFill>
              <a:srgbClr val="3C4062"/>
            </a:solidFill>
            <a:latin typeface="Century Gothic"/>
            <a:ea typeface="+mn-ea"/>
            <a:cs typeface="+mn-cs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altLang="ru-RU" sz="1700" b="1" kern="1200" dirty="0">
            <a:solidFill>
              <a:srgbClr val="3C4062"/>
            </a:solidFill>
            <a:latin typeface="Century Gothic"/>
            <a:ea typeface="+mn-ea"/>
            <a:cs typeface="+mn-cs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700" b="1" kern="1200" dirty="0">
              <a:solidFill>
                <a:schemeClr val="tx1"/>
              </a:solidFill>
              <a:latin typeface="Century Gothic"/>
              <a:ea typeface="+mn-ea"/>
              <a:cs typeface="+mn-cs"/>
            </a:rPr>
            <a:t>«Инфраструктура для жизни»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700" b="1" kern="1200" dirty="0">
              <a:solidFill>
                <a:schemeClr val="tx1"/>
              </a:solidFill>
              <a:latin typeface="Century Gothic"/>
              <a:ea typeface="+mn-ea"/>
              <a:cs typeface="+mn-cs"/>
            </a:rPr>
            <a:t>182,</a:t>
          </a:r>
          <a:r>
            <a:rPr lang="en-US" altLang="ru-RU" sz="1700" b="1" kern="1200" dirty="0">
              <a:solidFill>
                <a:schemeClr val="tx1"/>
              </a:solidFill>
              <a:latin typeface="Century Gothic"/>
              <a:ea typeface="+mn-ea"/>
              <a:cs typeface="+mn-cs"/>
            </a:rPr>
            <a:t>6</a:t>
          </a:r>
          <a:r>
            <a:rPr lang="ru-RU" altLang="ru-RU" sz="1700" b="1" kern="1200" dirty="0">
              <a:solidFill>
                <a:schemeClr val="tx1"/>
              </a:solidFill>
              <a:latin typeface="Century Gothic"/>
              <a:ea typeface="+mn-ea"/>
              <a:cs typeface="+mn-cs"/>
            </a:rPr>
            <a:t> млн руб.</a:t>
          </a:r>
          <a:endParaRPr lang="ru-RU" sz="1700" b="1" kern="1200" dirty="0">
            <a:solidFill>
              <a:schemeClr val="tx1"/>
            </a:solidFill>
            <a:latin typeface="Century Gothic"/>
            <a:ea typeface="+mn-ea"/>
            <a:cs typeface="+mn-cs"/>
          </a:endParaRPr>
        </a:p>
      </dsp:txBody>
      <dsp:txXfrm>
        <a:off x="5375888" y="1601987"/>
        <a:ext cx="4852971" cy="1601987"/>
      </dsp:txXfrm>
    </dsp:sp>
    <dsp:sp modelId="{CF5034C8-17A2-4980-A854-94CA2EA5C85E}">
      <dsp:nvSpPr>
        <dsp:cNvPr id="0" name=""/>
        <dsp:cNvSpPr/>
      </dsp:nvSpPr>
      <dsp:spPr>
        <a:xfrm>
          <a:off x="7135546" y="240298"/>
          <a:ext cx="1333654" cy="1333654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B1F863B-5D58-43E9-82E0-E4FE05F0A827}">
      <dsp:nvSpPr>
        <dsp:cNvPr id="0" name=""/>
        <dsp:cNvSpPr/>
      </dsp:nvSpPr>
      <dsp:spPr>
        <a:xfrm>
          <a:off x="8718838" y="3290203"/>
          <a:ext cx="713910" cy="520563"/>
        </a:xfrm>
        <a:prstGeom prst="chevron">
          <a:avLst/>
        </a:prstGeom>
        <a:solidFill>
          <a:srgbClr val="3C4062"/>
        </a:solidFill>
        <a:ln w="17145" cap="flat" cmpd="sng" algn="ctr">
          <a:solidFill>
            <a:srgbClr val="002060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0.22252</cdr:x>
      <cdr:y>0.22662</cdr:y>
    </cdr:from>
    <cdr:to>
      <cdr:x>0.46526</cdr:x>
      <cdr:y>0.35487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id="{3C83C70E-FC9D-4D0E-848F-541A6E1937FF}"/>
            </a:ext>
          </a:extLst>
        </cdr:cNvPr>
        <cdr:cNvSpPr/>
      </cdr:nvSpPr>
      <cdr:spPr>
        <a:xfrm xmlns:a="http://schemas.openxmlformats.org/drawingml/2006/main" rot="19300760">
          <a:off x="1121499" y="815849"/>
          <a:ext cx="1223412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r" defTabSz="457200" rtl="0" eaLnBrk="1" fontAlgn="b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Roboto Condensed" panose="020B0604020202020204" charset="0"/>
            </a:rPr>
            <a:t>4 051</a:t>
          </a:r>
          <a:r>
            <a: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Roboto Condensed" panose="020B0604020202020204" charset="0"/>
              <a:cs typeface="+mn-cs"/>
            </a:rPr>
            <a:t>,7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0.63592</cdr:x>
      <cdr:y>0.19838</cdr:y>
    </cdr:from>
    <cdr:to>
      <cdr:x>0.68419</cdr:x>
      <cdr:y>0.33171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6FAFD65-34B8-5990-6178-B8E4EA1E1102}"/>
            </a:ext>
          </a:extLst>
        </cdr:cNvPr>
        <cdr:cNvSpPr txBox="1"/>
      </cdr:nvSpPr>
      <cdr:spPr>
        <a:xfrm xmlns:a="http://schemas.openxmlformats.org/drawingml/2006/main" rot="4047569">
          <a:off x="7582308" y="1523688"/>
          <a:ext cx="914400" cy="587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kern="1200" dirty="0">
              <a:solidFill>
                <a:schemeClr val="bg1"/>
              </a:solidFill>
            </a:rPr>
            <a:t>3,5%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0.8028</cdr:x>
      <cdr:y>0.80551</cdr:y>
    </cdr:from>
    <cdr:to>
      <cdr:x>0.83999</cdr:x>
      <cdr:y>0.93885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11D44A8-2E3A-489C-B15D-6DDDC808D7B3}"/>
            </a:ext>
          </a:extLst>
        </cdr:cNvPr>
        <cdr:cNvSpPr txBox="1"/>
      </cdr:nvSpPr>
      <cdr:spPr>
        <a:xfrm xmlns:a="http://schemas.openxmlformats.org/drawingml/2006/main" rot="3435288">
          <a:off x="9548573" y="5739573"/>
          <a:ext cx="912102" cy="4529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ru-RU" sz="2400" dirty="0">
              <a:solidFill>
                <a:schemeClr val="bg1"/>
              </a:solidFill>
            </a:rPr>
            <a:t>3,</a:t>
          </a:r>
          <a:r>
            <a:rPr lang="en-US" sz="2400" dirty="0">
              <a:solidFill>
                <a:schemeClr val="bg1"/>
              </a:solidFill>
            </a:rPr>
            <a:t>8</a:t>
          </a:r>
          <a:r>
            <a:rPr lang="ru-RU" sz="2400" dirty="0">
              <a:solidFill>
                <a:schemeClr val="bg1"/>
              </a:solidFill>
            </a:rPr>
            <a:t>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3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F6C0F-6C1A-4846-A78B-2019EC7A5A0A}" type="datetimeFigureOut">
              <a:rPr lang="en-US" smtClean="0"/>
              <a:t>5/27/2026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3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0A86D-5024-4350-A9C6-9389693B08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56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>
          <a:extLst>
            <a:ext uri="{FF2B5EF4-FFF2-40B4-BE49-F238E27FC236}">
              <a16:creationId xmlns:a16="http://schemas.microsoft.com/office/drawing/2014/main" id="{25B9696C-85A1-4CEF-E98E-1996D3DB5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aff417d43f_0_40:notes">
            <a:extLst>
              <a:ext uri="{FF2B5EF4-FFF2-40B4-BE49-F238E27FC236}">
                <a16:creationId xmlns:a16="http://schemas.microsoft.com/office/drawing/2014/main" id="{4CD0804B-7B14-5D45-364B-44A2D43D3B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aff417d43f_0_40:notes">
            <a:extLst>
              <a:ext uri="{FF2B5EF4-FFF2-40B4-BE49-F238E27FC236}">
                <a16:creationId xmlns:a16="http://schemas.microsoft.com/office/drawing/2014/main" id="{E6656E27-3582-26B4-5DFF-933FC147C3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0322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aff417d4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aff417d4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>
          <a:extLst>
            <a:ext uri="{FF2B5EF4-FFF2-40B4-BE49-F238E27FC236}">
              <a16:creationId xmlns:a16="http://schemas.microsoft.com/office/drawing/2014/main" id="{0EF2893F-851E-F3B1-246A-E99765767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aff417d43f_0_0:notes">
            <a:extLst>
              <a:ext uri="{FF2B5EF4-FFF2-40B4-BE49-F238E27FC236}">
                <a16:creationId xmlns:a16="http://schemas.microsoft.com/office/drawing/2014/main" id="{8B19992F-FA18-EEB2-F6F8-5CBC71C54C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aff417d43f_0_0:notes">
            <a:extLst>
              <a:ext uri="{FF2B5EF4-FFF2-40B4-BE49-F238E27FC236}">
                <a16:creationId xmlns:a16="http://schemas.microsoft.com/office/drawing/2014/main" id="{6D7E3ABF-D22A-288D-4523-46C01AD8D0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0581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>
          <a:extLst>
            <a:ext uri="{FF2B5EF4-FFF2-40B4-BE49-F238E27FC236}">
              <a16:creationId xmlns:a16="http://schemas.microsoft.com/office/drawing/2014/main" id="{89B16504-5FC1-87F7-739D-C712EC9CA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aff417d43f_0_0:notes">
            <a:extLst>
              <a:ext uri="{FF2B5EF4-FFF2-40B4-BE49-F238E27FC236}">
                <a16:creationId xmlns:a16="http://schemas.microsoft.com/office/drawing/2014/main" id="{EB9110F4-7D70-BD68-E938-C8ECA35198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aff417d43f_0_0:notes">
            <a:extLst>
              <a:ext uri="{FF2B5EF4-FFF2-40B4-BE49-F238E27FC236}">
                <a16:creationId xmlns:a16="http://schemas.microsoft.com/office/drawing/2014/main" id="{29B3D40A-0494-24C2-0269-3EBD8FBD06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1426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t>5/27/2026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911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t>5/27/2026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26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t>5/27/2026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333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534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9E64338D-90DC-9236-6387-1DFFAC9D5B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88576" y="3552824"/>
            <a:ext cx="3712872" cy="2710489"/>
          </a:xfrm>
          <a:custGeom>
            <a:avLst/>
            <a:gdLst>
              <a:gd name="connsiteX0" fmla="*/ 0 w 1219199"/>
              <a:gd name="connsiteY0" fmla="*/ 0 h 1133006"/>
              <a:gd name="connsiteX1" fmla="*/ 1219199 w 1219199"/>
              <a:gd name="connsiteY1" fmla="*/ 0 h 1133006"/>
              <a:gd name="connsiteX2" fmla="*/ 1219199 w 1219199"/>
              <a:gd name="connsiteY2" fmla="*/ 1133006 h 1133006"/>
              <a:gd name="connsiteX3" fmla="*/ 0 w 1219199"/>
              <a:gd name="connsiteY3" fmla="*/ 1133006 h 113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" h="1133006">
                <a:moveTo>
                  <a:pt x="0" y="0"/>
                </a:moveTo>
                <a:lnTo>
                  <a:pt x="1219199" y="0"/>
                </a:lnTo>
                <a:lnTo>
                  <a:pt x="1219199" y="1133006"/>
                </a:lnTo>
                <a:lnTo>
                  <a:pt x="0" y="113300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AE157E8-F897-4118-D54C-069D6A2F13D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88576" y="594686"/>
            <a:ext cx="3712872" cy="2710489"/>
          </a:xfrm>
          <a:custGeom>
            <a:avLst/>
            <a:gdLst>
              <a:gd name="connsiteX0" fmla="*/ 0 w 1219199"/>
              <a:gd name="connsiteY0" fmla="*/ 0 h 1133006"/>
              <a:gd name="connsiteX1" fmla="*/ 1219199 w 1219199"/>
              <a:gd name="connsiteY1" fmla="*/ 0 h 1133006"/>
              <a:gd name="connsiteX2" fmla="*/ 1219199 w 1219199"/>
              <a:gd name="connsiteY2" fmla="*/ 1133006 h 1133006"/>
              <a:gd name="connsiteX3" fmla="*/ 0 w 1219199"/>
              <a:gd name="connsiteY3" fmla="*/ 1133006 h 113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" h="1133006">
                <a:moveTo>
                  <a:pt x="0" y="0"/>
                </a:moveTo>
                <a:lnTo>
                  <a:pt x="1219199" y="0"/>
                </a:lnTo>
                <a:lnTo>
                  <a:pt x="1219199" y="1133006"/>
                </a:lnTo>
                <a:lnTo>
                  <a:pt x="0" y="113300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C68BD24-4C93-CEA5-51A6-6FE2B9F66C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86274" y="594686"/>
            <a:ext cx="3171826" cy="5668627"/>
          </a:xfrm>
          <a:custGeom>
            <a:avLst/>
            <a:gdLst>
              <a:gd name="connsiteX0" fmla="*/ 0 w 1219199"/>
              <a:gd name="connsiteY0" fmla="*/ 0 h 1133006"/>
              <a:gd name="connsiteX1" fmla="*/ 1219199 w 1219199"/>
              <a:gd name="connsiteY1" fmla="*/ 0 h 1133006"/>
              <a:gd name="connsiteX2" fmla="*/ 1219199 w 1219199"/>
              <a:gd name="connsiteY2" fmla="*/ 1133006 h 1133006"/>
              <a:gd name="connsiteX3" fmla="*/ 0 w 1219199"/>
              <a:gd name="connsiteY3" fmla="*/ 1133006 h 113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" h="1133006">
                <a:moveTo>
                  <a:pt x="0" y="0"/>
                </a:moveTo>
                <a:lnTo>
                  <a:pt x="1219199" y="0"/>
                </a:lnTo>
                <a:lnTo>
                  <a:pt x="1219199" y="1133006"/>
                </a:lnTo>
                <a:lnTo>
                  <a:pt x="0" y="113300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543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C68BD24-4C93-CEA5-51A6-6FE2B9F66C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54628" y="-1"/>
            <a:ext cx="4949372" cy="6857999"/>
          </a:xfrm>
          <a:custGeom>
            <a:avLst/>
            <a:gdLst>
              <a:gd name="connsiteX0" fmla="*/ 0 w 1219199"/>
              <a:gd name="connsiteY0" fmla="*/ 0 h 1133006"/>
              <a:gd name="connsiteX1" fmla="*/ 1219199 w 1219199"/>
              <a:gd name="connsiteY1" fmla="*/ 0 h 1133006"/>
              <a:gd name="connsiteX2" fmla="*/ 1219199 w 1219199"/>
              <a:gd name="connsiteY2" fmla="*/ 1133006 h 1133006"/>
              <a:gd name="connsiteX3" fmla="*/ 0 w 1219199"/>
              <a:gd name="connsiteY3" fmla="*/ 1133006 h 113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" h="1133006">
                <a:moveTo>
                  <a:pt x="0" y="0"/>
                </a:moveTo>
                <a:lnTo>
                  <a:pt x="1219199" y="0"/>
                </a:lnTo>
                <a:lnTo>
                  <a:pt x="1219199" y="1133006"/>
                </a:lnTo>
                <a:lnTo>
                  <a:pt x="0" y="113300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281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A4314EF7-F1B3-1255-5BA6-2E6CEAC643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37714" y="4049487"/>
            <a:ext cx="3526972" cy="2151635"/>
          </a:xfrm>
          <a:custGeom>
            <a:avLst/>
            <a:gdLst>
              <a:gd name="connsiteX0" fmla="*/ 0 w 1219199"/>
              <a:gd name="connsiteY0" fmla="*/ 0 h 1133006"/>
              <a:gd name="connsiteX1" fmla="*/ 1219199 w 1219199"/>
              <a:gd name="connsiteY1" fmla="*/ 0 h 1133006"/>
              <a:gd name="connsiteX2" fmla="*/ 1219199 w 1219199"/>
              <a:gd name="connsiteY2" fmla="*/ 1133006 h 1133006"/>
              <a:gd name="connsiteX3" fmla="*/ 0 w 1219199"/>
              <a:gd name="connsiteY3" fmla="*/ 1133006 h 113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" h="1133006">
                <a:moveTo>
                  <a:pt x="0" y="0"/>
                </a:moveTo>
                <a:lnTo>
                  <a:pt x="1219199" y="0"/>
                </a:lnTo>
                <a:lnTo>
                  <a:pt x="1219199" y="1133006"/>
                </a:lnTo>
                <a:lnTo>
                  <a:pt x="0" y="113300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04027D4-916B-6D01-0EBD-851B5F54F87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13828" y="1712687"/>
            <a:ext cx="3018972" cy="2151635"/>
          </a:xfrm>
          <a:custGeom>
            <a:avLst/>
            <a:gdLst>
              <a:gd name="connsiteX0" fmla="*/ 0 w 1219199"/>
              <a:gd name="connsiteY0" fmla="*/ 0 h 1133006"/>
              <a:gd name="connsiteX1" fmla="*/ 1219199 w 1219199"/>
              <a:gd name="connsiteY1" fmla="*/ 0 h 1133006"/>
              <a:gd name="connsiteX2" fmla="*/ 1219199 w 1219199"/>
              <a:gd name="connsiteY2" fmla="*/ 1133006 h 1133006"/>
              <a:gd name="connsiteX3" fmla="*/ 0 w 1219199"/>
              <a:gd name="connsiteY3" fmla="*/ 1133006 h 113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" h="1133006">
                <a:moveTo>
                  <a:pt x="0" y="0"/>
                </a:moveTo>
                <a:lnTo>
                  <a:pt x="1219199" y="0"/>
                </a:lnTo>
                <a:lnTo>
                  <a:pt x="1219199" y="1133006"/>
                </a:lnTo>
                <a:lnTo>
                  <a:pt x="0" y="113300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C68BD24-4C93-CEA5-51A6-6FE2B9F66C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7314" y="4049487"/>
            <a:ext cx="3526972" cy="2151635"/>
          </a:xfrm>
          <a:custGeom>
            <a:avLst/>
            <a:gdLst>
              <a:gd name="connsiteX0" fmla="*/ 0 w 1219199"/>
              <a:gd name="connsiteY0" fmla="*/ 0 h 1133006"/>
              <a:gd name="connsiteX1" fmla="*/ 1219199 w 1219199"/>
              <a:gd name="connsiteY1" fmla="*/ 0 h 1133006"/>
              <a:gd name="connsiteX2" fmla="*/ 1219199 w 1219199"/>
              <a:gd name="connsiteY2" fmla="*/ 1133006 h 1133006"/>
              <a:gd name="connsiteX3" fmla="*/ 0 w 1219199"/>
              <a:gd name="connsiteY3" fmla="*/ 1133006 h 113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" h="1133006">
                <a:moveTo>
                  <a:pt x="0" y="0"/>
                </a:moveTo>
                <a:lnTo>
                  <a:pt x="1219199" y="0"/>
                </a:lnTo>
                <a:lnTo>
                  <a:pt x="1219199" y="1133006"/>
                </a:lnTo>
                <a:lnTo>
                  <a:pt x="0" y="113300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091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C68BD24-4C93-CEA5-51A6-6FE2B9F66C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38006" y="3322876"/>
            <a:ext cx="1219199" cy="1133006"/>
          </a:xfrm>
          <a:custGeom>
            <a:avLst/>
            <a:gdLst>
              <a:gd name="connsiteX0" fmla="*/ 0 w 1219199"/>
              <a:gd name="connsiteY0" fmla="*/ 0 h 1133006"/>
              <a:gd name="connsiteX1" fmla="*/ 1219199 w 1219199"/>
              <a:gd name="connsiteY1" fmla="*/ 0 h 1133006"/>
              <a:gd name="connsiteX2" fmla="*/ 1219199 w 1219199"/>
              <a:gd name="connsiteY2" fmla="*/ 1133006 h 1133006"/>
              <a:gd name="connsiteX3" fmla="*/ 0 w 1219199"/>
              <a:gd name="connsiteY3" fmla="*/ 1133006 h 113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" h="1133006">
                <a:moveTo>
                  <a:pt x="0" y="0"/>
                </a:moveTo>
                <a:lnTo>
                  <a:pt x="1219199" y="0"/>
                </a:lnTo>
                <a:lnTo>
                  <a:pt x="1219199" y="1133006"/>
                </a:lnTo>
                <a:lnTo>
                  <a:pt x="0" y="113300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663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241EEA3-E344-56B1-84D2-87EAC22A0B2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63123" y="828811"/>
            <a:ext cx="1348388" cy="1348388"/>
          </a:xfrm>
          <a:custGeom>
            <a:avLst/>
            <a:gdLst>
              <a:gd name="connsiteX0" fmla="*/ 674194 w 1348388"/>
              <a:gd name="connsiteY0" fmla="*/ 0 h 1348388"/>
              <a:gd name="connsiteX1" fmla="*/ 1348388 w 1348388"/>
              <a:gd name="connsiteY1" fmla="*/ 674194 h 1348388"/>
              <a:gd name="connsiteX2" fmla="*/ 674194 w 1348388"/>
              <a:gd name="connsiteY2" fmla="*/ 1348388 h 1348388"/>
              <a:gd name="connsiteX3" fmla="*/ 0 w 1348388"/>
              <a:gd name="connsiteY3" fmla="*/ 674194 h 1348388"/>
              <a:gd name="connsiteX4" fmla="*/ 674194 w 1348388"/>
              <a:gd name="connsiteY4" fmla="*/ 0 h 134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388" h="1348388">
                <a:moveTo>
                  <a:pt x="674194" y="0"/>
                </a:moveTo>
                <a:cubicBezTo>
                  <a:pt x="1046541" y="0"/>
                  <a:pt x="1348388" y="301847"/>
                  <a:pt x="1348388" y="674194"/>
                </a:cubicBezTo>
                <a:cubicBezTo>
                  <a:pt x="1348388" y="1046541"/>
                  <a:pt x="1046541" y="1348388"/>
                  <a:pt x="674194" y="1348388"/>
                </a:cubicBezTo>
                <a:cubicBezTo>
                  <a:pt x="301847" y="1348388"/>
                  <a:pt x="0" y="1046541"/>
                  <a:pt x="0" y="674194"/>
                </a:cubicBezTo>
                <a:cubicBezTo>
                  <a:pt x="0" y="301847"/>
                  <a:pt x="301847" y="0"/>
                  <a:pt x="6741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DB85040-E908-B67B-5A69-48417D9B2C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75725" y="2427553"/>
            <a:ext cx="1631550" cy="1631550"/>
          </a:xfrm>
          <a:custGeom>
            <a:avLst/>
            <a:gdLst>
              <a:gd name="connsiteX0" fmla="*/ 815775 w 1631550"/>
              <a:gd name="connsiteY0" fmla="*/ 0 h 1631550"/>
              <a:gd name="connsiteX1" fmla="*/ 1631550 w 1631550"/>
              <a:gd name="connsiteY1" fmla="*/ 815775 h 1631550"/>
              <a:gd name="connsiteX2" fmla="*/ 815775 w 1631550"/>
              <a:gd name="connsiteY2" fmla="*/ 1631550 h 1631550"/>
              <a:gd name="connsiteX3" fmla="*/ 0 w 1631550"/>
              <a:gd name="connsiteY3" fmla="*/ 815775 h 1631550"/>
              <a:gd name="connsiteX4" fmla="*/ 815775 w 1631550"/>
              <a:gd name="connsiteY4" fmla="*/ 0 h 163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1550" h="1631550">
                <a:moveTo>
                  <a:pt x="815775" y="0"/>
                </a:moveTo>
                <a:cubicBezTo>
                  <a:pt x="1266315" y="0"/>
                  <a:pt x="1631550" y="365235"/>
                  <a:pt x="1631550" y="815775"/>
                </a:cubicBezTo>
                <a:cubicBezTo>
                  <a:pt x="1631550" y="1266315"/>
                  <a:pt x="1266315" y="1631550"/>
                  <a:pt x="815775" y="1631550"/>
                </a:cubicBezTo>
                <a:cubicBezTo>
                  <a:pt x="365235" y="1631550"/>
                  <a:pt x="0" y="1266315"/>
                  <a:pt x="0" y="815775"/>
                </a:cubicBezTo>
                <a:cubicBezTo>
                  <a:pt x="0" y="365235"/>
                  <a:pt x="365235" y="0"/>
                  <a:pt x="8157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60095F-29FE-E69B-018F-E6C90159B0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66442" y="4256673"/>
            <a:ext cx="1794706" cy="1794706"/>
          </a:xfrm>
          <a:custGeom>
            <a:avLst/>
            <a:gdLst>
              <a:gd name="connsiteX0" fmla="*/ 897353 w 1794706"/>
              <a:gd name="connsiteY0" fmla="*/ 0 h 1794706"/>
              <a:gd name="connsiteX1" fmla="*/ 1794706 w 1794706"/>
              <a:gd name="connsiteY1" fmla="*/ 897353 h 1794706"/>
              <a:gd name="connsiteX2" fmla="*/ 897353 w 1794706"/>
              <a:gd name="connsiteY2" fmla="*/ 1794706 h 1794706"/>
              <a:gd name="connsiteX3" fmla="*/ 0 w 1794706"/>
              <a:gd name="connsiteY3" fmla="*/ 897353 h 1794706"/>
              <a:gd name="connsiteX4" fmla="*/ 897353 w 1794706"/>
              <a:gd name="connsiteY4" fmla="*/ 0 h 17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4706" h="1794706">
                <a:moveTo>
                  <a:pt x="897353" y="0"/>
                </a:moveTo>
                <a:cubicBezTo>
                  <a:pt x="1392947" y="0"/>
                  <a:pt x="1794706" y="401759"/>
                  <a:pt x="1794706" y="897353"/>
                </a:cubicBezTo>
                <a:cubicBezTo>
                  <a:pt x="1794706" y="1392947"/>
                  <a:pt x="1392947" y="1794706"/>
                  <a:pt x="897353" y="1794706"/>
                </a:cubicBezTo>
                <a:cubicBezTo>
                  <a:pt x="401759" y="1794706"/>
                  <a:pt x="0" y="1392947"/>
                  <a:pt x="0" y="897353"/>
                </a:cubicBezTo>
                <a:cubicBezTo>
                  <a:pt x="0" y="401759"/>
                  <a:pt x="401759" y="0"/>
                  <a:pt x="89735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032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447059C-343C-99E8-7C3A-915756AAF7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62913" y="2075543"/>
            <a:ext cx="3628401" cy="4005158"/>
          </a:xfrm>
          <a:custGeom>
            <a:avLst/>
            <a:gdLst>
              <a:gd name="connsiteX0" fmla="*/ 0 w 3628401"/>
              <a:gd name="connsiteY0" fmla="*/ 0 h 4005158"/>
              <a:gd name="connsiteX1" fmla="*/ 3628401 w 3628401"/>
              <a:gd name="connsiteY1" fmla="*/ 0 h 4005158"/>
              <a:gd name="connsiteX2" fmla="*/ 3628401 w 3628401"/>
              <a:gd name="connsiteY2" fmla="*/ 4005158 h 4005158"/>
              <a:gd name="connsiteX3" fmla="*/ 0 w 3628401"/>
              <a:gd name="connsiteY3" fmla="*/ 4005158 h 400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8401" h="4005158">
                <a:moveTo>
                  <a:pt x="0" y="0"/>
                </a:moveTo>
                <a:lnTo>
                  <a:pt x="3628401" y="0"/>
                </a:lnTo>
                <a:lnTo>
                  <a:pt x="3628401" y="4005158"/>
                </a:lnTo>
                <a:lnTo>
                  <a:pt x="0" y="40051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216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BF4DC3C-F678-4646-AE5F-719C0EF3CF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05724" y="1619250"/>
            <a:ext cx="3838575" cy="4667250"/>
          </a:xfrm>
          <a:custGeom>
            <a:avLst/>
            <a:gdLst>
              <a:gd name="connsiteX0" fmla="*/ 0 w 3838575"/>
              <a:gd name="connsiteY0" fmla="*/ 0 h 4667250"/>
              <a:gd name="connsiteX1" fmla="*/ 3838575 w 3838575"/>
              <a:gd name="connsiteY1" fmla="*/ 0 h 4667250"/>
              <a:gd name="connsiteX2" fmla="*/ 3838575 w 3838575"/>
              <a:gd name="connsiteY2" fmla="*/ 4667250 h 4667250"/>
              <a:gd name="connsiteX3" fmla="*/ 0 w 3838575"/>
              <a:gd name="connsiteY3" fmla="*/ 4667250 h 466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575" h="4667250">
                <a:moveTo>
                  <a:pt x="0" y="0"/>
                </a:moveTo>
                <a:lnTo>
                  <a:pt x="3838575" y="0"/>
                </a:lnTo>
                <a:lnTo>
                  <a:pt x="3838575" y="4667250"/>
                </a:lnTo>
                <a:lnTo>
                  <a:pt x="0" y="46672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14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t>5/27/2026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490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D41F99E-F93C-4AAB-B40C-7B24F2553B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51250" y="2057400"/>
            <a:ext cx="2057400" cy="2057400"/>
          </a:xfrm>
          <a:custGeom>
            <a:avLst/>
            <a:gdLst>
              <a:gd name="connsiteX0" fmla="*/ 1028700 w 2057400"/>
              <a:gd name="connsiteY0" fmla="*/ 0 h 2057400"/>
              <a:gd name="connsiteX1" fmla="*/ 2057400 w 2057400"/>
              <a:gd name="connsiteY1" fmla="*/ 1028700 h 2057400"/>
              <a:gd name="connsiteX2" fmla="*/ 1028700 w 2057400"/>
              <a:gd name="connsiteY2" fmla="*/ 2057400 h 2057400"/>
              <a:gd name="connsiteX3" fmla="*/ 0 w 2057400"/>
              <a:gd name="connsiteY3" fmla="*/ 1028700 h 2057400"/>
              <a:gd name="connsiteX4" fmla="*/ 1028700 w 2057400"/>
              <a:gd name="connsiteY4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7400" h="2057400">
                <a:moveTo>
                  <a:pt x="1028700" y="0"/>
                </a:moveTo>
                <a:cubicBezTo>
                  <a:pt x="1596835" y="0"/>
                  <a:pt x="2057400" y="460565"/>
                  <a:pt x="2057400" y="1028700"/>
                </a:cubicBezTo>
                <a:cubicBezTo>
                  <a:pt x="2057400" y="1596835"/>
                  <a:pt x="1596835" y="2057400"/>
                  <a:pt x="1028700" y="2057400"/>
                </a:cubicBezTo>
                <a:cubicBezTo>
                  <a:pt x="460565" y="2057400"/>
                  <a:pt x="0" y="1596835"/>
                  <a:pt x="0" y="1028700"/>
                </a:cubicBezTo>
                <a:cubicBezTo>
                  <a:pt x="0" y="460565"/>
                  <a:pt x="460565" y="0"/>
                  <a:pt x="10287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5A3C3DD-D6CB-4118-958F-40D52ACFB4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83350" y="2057400"/>
            <a:ext cx="2057400" cy="2057400"/>
          </a:xfrm>
          <a:custGeom>
            <a:avLst/>
            <a:gdLst>
              <a:gd name="connsiteX0" fmla="*/ 1028700 w 2057400"/>
              <a:gd name="connsiteY0" fmla="*/ 0 h 2057400"/>
              <a:gd name="connsiteX1" fmla="*/ 2057400 w 2057400"/>
              <a:gd name="connsiteY1" fmla="*/ 1028700 h 2057400"/>
              <a:gd name="connsiteX2" fmla="*/ 1028700 w 2057400"/>
              <a:gd name="connsiteY2" fmla="*/ 2057400 h 2057400"/>
              <a:gd name="connsiteX3" fmla="*/ 0 w 2057400"/>
              <a:gd name="connsiteY3" fmla="*/ 1028700 h 2057400"/>
              <a:gd name="connsiteX4" fmla="*/ 1028700 w 2057400"/>
              <a:gd name="connsiteY4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7400" h="2057400">
                <a:moveTo>
                  <a:pt x="1028700" y="0"/>
                </a:moveTo>
                <a:cubicBezTo>
                  <a:pt x="1596835" y="0"/>
                  <a:pt x="2057400" y="460565"/>
                  <a:pt x="2057400" y="1028700"/>
                </a:cubicBezTo>
                <a:cubicBezTo>
                  <a:pt x="2057400" y="1596835"/>
                  <a:pt x="1596835" y="2057400"/>
                  <a:pt x="1028700" y="2057400"/>
                </a:cubicBezTo>
                <a:cubicBezTo>
                  <a:pt x="460565" y="2057400"/>
                  <a:pt x="0" y="1596835"/>
                  <a:pt x="0" y="1028700"/>
                </a:cubicBezTo>
                <a:cubicBezTo>
                  <a:pt x="0" y="460565"/>
                  <a:pt x="460565" y="0"/>
                  <a:pt x="10287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B3A3E67-D8BF-4007-BD15-178B00B7A4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09100" y="2057400"/>
            <a:ext cx="2057400" cy="2057400"/>
          </a:xfrm>
          <a:custGeom>
            <a:avLst/>
            <a:gdLst>
              <a:gd name="connsiteX0" fmla="*/ 1028700 w 2057400"/>
              <a:gd name="connsiteY0" fmla="*/ 0 h 2057400"/>
              <a:gd name="connsiteX1" fmla="*/ 2057400 w 2057400"/>
              <a:gd name="connsiteY1" fmla="*/ 1028700 h 2057400"/>
              <a:gd name="connsiteX2" fmla="*/ 1028700 w 2057400"/>
              <a:gd name="connsiteY2" fmla="*/ 2057400 h 2057400"/>
              <a:gd name="connsiteX3" fmla="*/ 0 w 2057400"/>
              <a:gd name="connsiteY3" fmla="*/ 1028700 h 2057400"/>
              <a:gd name="connsiteX4" fmla="*/ 1028700 w 2057400"/>
              <a:gd name="connsiteY4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7400" h="2057400">
                <a:moveTo>
                  <a:pt x="1028700" y="0"/>
                </a:moveTo>
                <a:cubicBezTo>
                  <a:pt x="1596835" y="0"/>
                  <a:pt x="2057400" y="460565"/>
                  <a:pt x="2057400" y="1028700"/>
                </a:cubicBezTo>
                <a:cubicBezTo>
                  <a:pt x="2057400" y="1596835"/>
                  <a:pt x="1596835" y="2057400"/>
                  <a:pt x="1028700" y="2057400"/>
                </a:cubicBezTo>
                <a:cubicBezTo>
                  <a:pt x="460565" y="2057400"/>
                  <a:pt x="0" y="1596835"/>
                  <a:pt x="0" y="1028700"/>
                </a:cubicBezTo>
                <a:cubicBezTo>
                  <a:pt x="0" y="460565"/>
                  <a:pt x="460565" y="0"/>
                  <a:pt x="10287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D7F4845-BB38-4FA5-A726-1BADE08833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9150" y="2057400"/>
            <a:ext cx="2057400" cy="2057400"/>
          </a:xfrm>
          <a:custGeom>
            <a:avLst/>
            <a:gdLst>
              <a:gd name="connsiteX0" fmla="*/ 1028700 w 2057400"/>
              <a:gd name="connsiteY0" fmla="*/ 0 h 2057400"/>
              <a:gd name="connsiteX1" fmla="*/ 2057400 w 2057400"/>
              <a:gd name="connsiteY1" fmla="*/ 1028700 h 2057400"/>
              <a:gd name="connsiteX2" fmla="*/ 1028700 w 2057400"/>
              <a:gd name="connsiteY2" fmla="*/ 2057400 h 2057400"/>
              <a:gd name="connsiteX3" fmla="*/ 0 w 2057400"/>
              <a:gd name="connsiteY3" fmla="*/ 1028700 h 2057400"/>
              <a:gd name="connsiteX4" fmla="*/ 1028700 w 2057400"/>
              <a:gd name="connsiteY4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7400" h="2057400">
                <a:moveTo>
                  <a:pt x="1028700" y="0"/>
                </a:moveTo>
                <a:cubicBezTo>
                  <a:pt x="1596835" y="0"/>
                  <a:pt x="2057400" y="460565"/>
                  <a:pt x="2057400" y="1028700"/>
                </a:cubicBezTo>
                <a:cubicBezTo>
                  <a:pt x="2057400" y="1596835"/>
                  <a:pt x="1596835" y="2057400"/>
                  <a:pt x="1028700" y="2057400"/>
                </a:cubicBezTo>
                <a:cubicBezTo>
                  <a:pt x="460565" y="2057400"/>
                  <a:pt x="0" y="1596835"/>
                  <a:pt x="0" y="1028700"/>
                </a:cubicBezTo>
                <a:cubicBezTo>
                  <a:pt x="0" y="460565"/>
                  <a:pt x="460565" y="0"/>
                  <a:pt x="10287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58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8A2B855-CB5A-D9A0-3238-D3A3650836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99001" y="1465597"/>
            <a:ext cx="3581400" cy="5387956"/>
          </a:xfrm>
          <a:custGeom>
            <a:avLst/>
            <a:gdLst>
              <a:gd name="connsiteX0" fmla="*/ 0 w 3581400"/>
              <a:gd name="connsiteY0" fmla="*/ 0 h 3139568"/>
              <a:gd name="connsiteX1" fmla="*/ 3581400 w 3581400"/>
              <a:gd name="connsiteY1" fmla="*/ 0 h 3139568"/>
              <a:gd name="connsiteX2" fmla="*/ 3581400 w 3581400"/>
              <a:gd name="connsiteY2" fmla="*/ 3139568 h 3139568"/>
              <a:gd name="connsiteX3" fmla="*/ 0 w 3581400"/>
              <a:gd name="connsiteY3" fmla="*/ 3139568 h 313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3139568">
                <a:moveTo>
                  <a:pt x="0" y="0"/>
                </a:moveTo>
                <a:lnTo>
                  <a:pt x="3581400" y="0"/>
                </a:lnTo>
                <a:lnTo>
                  <a:pt x="3581400" y="3139568"/>
                </a:lnTo>
                <a:lnTo>
                  <a:pt x="0" y="313956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809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2CBB564-F28A-B267-C920-5DE1A3D8CD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58226" y="1647826"/>
            <a:ext cx="3533774" cy="5210173"/>
          </a:xfrm>
          <a:custGeom>
            <a:avLst/>
            <a:gdLst>
              <a:gd name="connsiteX0" fmla="*/ 0 w 3533774"/>
              <a:gd name="connsiteY0" fmla="*/ 0 h 5210173"/>
              <a:gd name="connsiteX1" fmla="*/ 3533774 w 3533774"/>
              <a:gd name="connsiteY1" fmla="*/ 0 h 5210173"/>
              <a:gd name="connsiteX2" fmla="*/ 3533774 w 3533774"/>
              <a:gd name="connsiteY2" fmla="*/ 5210173 h 5210173"/>
              <a:gd name="connsiteX3" fmla="*/ 0 w 3533774"/>
              <a:gd name="connsiteY3" fmla="*/ 5210173 h 521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3774" h="5210173">
                <a:moveTo>
                  <a:pt x="0" y="0"/>
                </a:moveTo>
                <a:lnTo>
                  <a:pt x="3533774" y="0"/>
                </a:lnTo>
                <a:lnTo>
                  <a:pt x="3533774" y="5210173"/>
                </a:lnTo>
                <a:lnTo>
                  <a:pt x="0" y="52101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672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968EEC-9041-601B-6DDA-DF5E38A781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97356"/>
            <a:ext cx="12192000" cy="2360645"/>
          </a:xfrm>
          <a:custGeom>
            <a:avLst/>
            <a:gdLst>
              <a:gd name="connsiteX0" fmla="*/ 0 w 12192000"/>
              <a:gd name="connsiteY0" fmla="*/ 0 h 2360645"/>
              <a:gd name="connsiteX1" fmla="*/ 12192000 w 12192000"/>
              <a:gd name="connsiteY1" fmla="*/ 0 h 2360645"/>
              <a:gd name="connsiteX2" fmla="*/ 12192000 w 12192000"/>
              <a:gd name="connsiteY2" fmla="*/ 2360645 h 2360645"/>
              <a:gd name="connsiteX3" fmla="*/ 0 w 12192000"/>
              <a:gd name="connsiteY3" fmla="*/ 2360645 h 236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360645">
                <a:moveTo>
                  <a:pt x="0" y="0"/>
                </a:moveTo>
                <a:lnTo>
                  <a:pt x="12192000" y="0"/>
                </a:lnTo>
                <a:lnTo>
                  <a:pt x="12192000" y="2360645"/>
                </a:lnTo>
                <a:lnTo>
                  <a:pt x="0" y="236064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136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0BFA2E6-D3ED-499E-7EB4-81DC33718E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29599" y="1187621"/>
            <a:ext cx="1685924" cy="1228725"/>
          </a:xfrm>
          <a:custGeom>
            <a:avLst/>
            <a:gdLst>
              <a:gd name="connsiteX0" fmla="*/ 0 w 1685924"/>
              <a:gd name="connsiteY0" fmla="*/ 0 h 1228725"/>
              <a:gd name="connsiteX1" fmla="*/ 1685924 w 1685924"/>
              <a:gd name="connsiteY1" fmla="*/ 0 h 1228725"/>
              <a:gd name="connsiteX2" fmla="*/ 1685924 w 1685924"/>
              <a:gd name="connsiteY2" fmla="*/ 1228725 h 1228725"/>
              <a:gd name="connsiteX3" fmla="*/ 0 w 1685924"/>
              <a:gd name="connsiteY3" fmla="*/ 1228725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5924" h="1228725">
                <a:moveTo>
                  <a:pt x="0" y="0"/>
                </a:moveTo>
                <a:lnTo>
                  <a:pt x="1685924" y="0"/>
                </a:lnTo>
                <a:lnTo>
                  <a:pt x="1685924" y="1228725"/>
                </a:lnTo>
                <a:lnTo>
                  <a:pt x="0" y="12287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074B90B-E72F-6592-CB92-97533CAED78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915522" y="1187621"/>
            <a:ext cx="1685924" cy="1228725"/>
          </a:xfrm>
          <a:custGeom>
            <a:avLst/>
            <a:gdLst>
              <a:gd name="connsiteX0" fmla="*/ 0 w 1685924"/>
              <a:gd name="connsiteY0" fmla="*/ 0 h 1228725"/>
              <a:gd name="connsiteX1" fmla="*/ 1685924 w 1685924"/>
              <a:gd name="connsiteY1" fmla="*/ 0 h 1228725"/>
              <a:gd name="connsiteX2" fmla="*/ 1685924 w 1685924"/>
              <a:gd name="connsiteY2" fmla="*/ 1228725 h 1228725"/>
              <a:gd name="connsiteX3" fmla="*/ 0 w 1685924"/>
              <a:gd name="connsiteY3" fmla="*/ 1228725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5924" h="1228725">
                <a:moveTo>
                  <a:pt x="0" y="0"/>
                </a:moveTo>
                <a:lnTo>
                  <a:pt x="1685924" y="0"/>
                </a:lnTo>
                <a:lnTo>
                  <a:pt x="1685924" y="1228725"/>
                </a:lnTo>
                <a:lnTo>
                  <a:pt x="0" y="12287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5646EFA-B6CC-82FE-4745-7C06EBB351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43675" y="3787946"/>
            <a:ext cx="1685924" cy="1228725"/>
          </a:xfrm>
          <a:custGeom>
            <a:avLst/>
            <a:gdLst>
              <a:gd name="connsiteX0" fmla="*/ 0 w 1685924"/>
              <a:gd name="connsiteY0" fmla="*/ 0 h 1228725"/>
              <a:gd name="connsiteX1" fmla="*/ 1685924 w 1685924"/>
              <a:gd name="connsiteY1" fmla="*/ 0 h 1228725"/>
              <a:gd name="connsiteX2" fmla="*/ 1685924 w 1685924"/>
              <a:gd name="connsiteY2" fmla="*/ 1228725 h 1228725"/>
              <a:gd name="connsiteX3" fmla="*/ 0 w 1685924"/>
              <a:gd name="connsiteY3" fmla="*/ 1228725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5924" h="1228725">
                <a:moveTo>
                  <a:pt x="0" y="0"/>
                </a:moveTo>
                <a:lnTo>
                  <a:pt x="1685924" y="0"/>
                </a:lnTo>
                <a:lnTo>
                  <a:pt x="1685924" y="1228725"/>
                </a:lnTo>
                <a:lnTo>
                  <a:pt x="0" y="12287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13C9CE5-BBB3-E03C-CC21-022CA33AF75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29599" y="3787946"/>
            <a:ext cx="1685924" cy="1228725"/>
          </a:xfrm>
          <a:custGeom>
            <a:avLst/>
            <a:gdLst>
              <a:gd name="connsiteX0" fmla="*/ 0 w 1685924"/>
              <a:gd name="connsiteY0" fmla="*/ 0 h 1228725"/>
              <a:gd name="connsiteX1" fmla="*/ 1685924 w 1685924"/>
              <a:gd name="connsiteY1" fmla="*/ 0 h 1228725"/>
              <a:gd name="connsiteX2" fmla="*/ 1685924 w 1685924"/>
              <a:gd name="connsiteY2" fmla="*/ 1228725 h 1228725"/>
              <a:gd name="connsiteX3" fmla="*/ 0 w 1685924"/>
              <a:gd name="connsiteY3" fmla="*/ 1228725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5924" h="1228725">
                <a:moveTo>
                  <a:pt x="0" y="0"/>
                </a:moveTo>
                <a:lnTo>
                  <a:pt x="1685924" y="0"/>
                </a:lnTo>
                <a:lnTo>
                  <a:pt x="1685924" y="1228725"/>
                </a:lnTo>
                <a:lnTo>
                  <a:pt x="0" y="12287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0D586DB-288A-18C9-5FB5-3316A68B707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915522" y="3787946"/>
            <a:ext cx="1685924" cy="1228725"/>
          </a:xfrm>
          <a:custGeom>
            <a:avLst/>
            <a:gdLst>
              <a:gd name="connsiteX0" fmla="*/ 0 w 1685924"/>
              <a:gd name="connsiteY0" fmla="*/ 0 h 1228725"/>
              <a:gd name="connsiteX1" fmla="*/ 1685924 w 1685924"/>
              <a:gd name="connsiteY1" fmla="*/ 0 h 1228725"/>
              <a:gd name="connsiteX2" fmla="*/ 1685924 w 1685924"/>
              <a:gd name="connsiteY2" fmla="*/ 1228725 h 1228725"/>
              <a:gd name="connsiteX3" fmla="*/ 0 w 1685924"/>
              <a:gd name="connsiteY3" fmla="*/ 1228725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5924" h="1228725">
                <a:moveTo>
                  <a:pt x="0" y="0"/>
                </a:moveTo>
                <a:lnTo>
                  <a:pt x="1685924" y="0"/>
                </a:lnTo>
                <a:lnTo>
                  <a:pt x="1685924" y="1228725"/>
                </a:lnTo>
                <a:lnTo>
                  <a:pt x="0" y="12287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1B5CDEC-EF6E-A528-9D14-3A62CBE79F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43675" y="1187621"/>
            <a:ext cx="1685924" cy="1228725"/>
          </a:xfrm>
          <a:custGeom>
            <a:avLst/>
            <a:gdLst>
              <a:gd name="connsiteX0" fmla="*/ 0 w 1685924"/>
              <a:gd name="connsiteY0" fmla="*/ 0 h 1228725"/>
              <a:gd name="connsiteX1" fmla="*/ 1685924 w 1685924"/>
              <a:gd name="connsiteY1" fmla="*/ 0 h 1228725"/>
              <a:gd name="connsiteX2" fmla="*/ 1685924 w 1685924"/>
              <a:gd name="connsiteY2" fmla="*/ 1228725 h 1228725"/>
              <a:gd name="connsiteX3" fmla="*/ 0 w 1685924"/>
              <a:gd name="connsiteY3" fmla="*/ 1228725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5924" h="1228725">
                <a:moveTo>
                  <a:pt x="0" y="0"/>
                </a:moveTo>
                <a:lnTo>
                  <a:pt x="1685924" y="0"/>
                </a:lnTo>
                <a:lnTo>
                  <a:pt x="1685924" y="1228725"/>
                </a:lnTo>
                <a:lnTo>
                  <a:pt x="0" y="12287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401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58D86E1-E1F1-8DC7-D3C3-6147AE1B0E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53179" y="2057400"/>
            <a:ext cx="2181221" cy="1952625"/>
          </a:xfrm>
          <a:custGeom>
            <a:avLst/>
            <a:gdLst>
              <a:gd name="connsiteX0" fmla="*/ 0 w 2971800"/>
              <a:gd name="connsiteY0" fmla="*/ 0 h 4057650"/>
              <a:gd name="connsiteX1" fmla="*/ 2971800 w 2971800"/>
              <a:gd name="connsiteY1" fmla="*/ 0 h 4057650"/>
              <a:gd name="connsiteX2" fmla="*/ 2971800 w 2971800"/>
              <a:gd name="connsiteY2" fmla="*/ 4057650 h 4057650"/>
              <a:gd name="connsiteX3" fmla="*/ 0 w 2971800"/>
              <a:gd name="connsiteY3" fmla="*/ 4057650 h 405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1800" h="4057650">
                <a:moveTo>
                  <a:pt x="0" y="0"/>
                </a:moveTo>
                <a:lnTo>
                  <a:pt x="2971800" y="0"/>
                </a:lnTo>
                <a:lnTo>
                  <a:pt x="2971800" y="4057650"/>
                </a:lnTo>
                <a:lnTo>
                  <a:pt x="0" y="40576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303CB86-9E8E-3EED-5434-B15A449AEC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53179" y="4162424"/>
            <a:ext cx="2181221" cy="1952625"/>
          </a:xfrm>
          <a:custGeom>
            <a:avLst/>
            <a:gdLst>
              <a:gd name="connsiteX0" fmla="*/ 0 w 2971800"/>
              <a:gd name="connsiteY0" fmla="*/ 0 h 4057650"/>
              <a:gd name="connsiteX1" fmla="*/ 2971800 w 2971800"/>
              <a:gd name="connsiteY1" fmla="*/ 0 h 4057650"/>
              <a:gd name="connsiteX2" fmla="*/ 2971800 w 2971800"/>
              <a:gd name="connsiteY2" fmla="*/ 4057650 h 4057650"/>
              <a:gd name="connsiteX3" fmla="*/ 0 w 2971800"/>
              <a:gd name="connsiteY3" fmla="*/ 4057650 h 405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1800" h="4057650">
                <a:moveTo>
                  <a:pt x="0" y="0"/>
                </a:moveTo>
                <a:lnTo>
                  <a:pt x="2971800" y="0"/>
                </a:lnTo>
                <a:lnTo>
                  <a:pt x="2971800" y="4057650"/>
                </a:lnTo>
                <a:lnTo>
                  <a:pt x="0" y="40576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96D3A8C-E939-E337-8C19-ECA7E377B8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09926" y="2057400"/>
            <a:ext cx="2971800" cy="4057650"/>
          </a:xfrm>
          <a:custGeom>
            <a:avLst/>
            <a:gdLst>
              <a:gd name="connsiteX0" fmla="*/ 0 w 2971800"/>
              <a:gd name="connsiteY0" fmla="*/ 0 h 4057650"/>
              <a:gd name="connsiteX1" fmla="*/ 2971800 w 2971800"/>
              <a:gd name="connsiteY1" fmla="*/ 0 h 4057650"/>
              <a:gd name="connsiteX2" fmla="*/ 2971800 w 2971800"/>
              <a:gd name="connsiteY2" fmla="*/ 4057650 h 4057650"/>
              <a:gd name="connsiteX3" fmla="*/ 0 w 2971800"/>
              <a:gd name="connsiteY3" fmla="*/ 4057650 h 405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1800" h="4057650">
                <a:moveTo>
                  <a:pt x="0" y="0"/>
                </a:moveTo>
                <a:lnTo>
                  <a:pt x="2971800" y="0"/>
                </a:lnTo>
                <a:lnTo>
                  <a:pt x="2971800" y="4057650"/>
                </a:lnTo>
                <a:lnTo>
                  <a:pt x="0" y="40576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078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C1FC341-F6B9-E835-5A4E-DBBEF52E2D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"/>
            <a:ext cx="6095999" cy="6857999"/>
          </a:xfrm>
          <a:custGeom>
            <a:avLst/>
            <a:gdLst>
              <a:gd name="connsiteX0" fmla="*/ 0 w 6095999"/>
              <a:gd name="connsiteY0" fmla="*/ 0 h 2028825"/>
              <a:gd name="connsiteX1" fmla="*/ 6095999 w 6095999"/>
              <a:gd name="connsiteY1" fmla="*/ 0 h 2028825"/>
              <a:gd name="connsiteX2" fmla="*/ 6095999 w 6095999"/>
              <a:gd name="connsiteY2" fmla="*/ 2028825 h 2028825"/>
              <a:gd name="connsiteX3" fmla="*/ 0 w 6095999"/>
              <a:gd name="connsiteY3" fmla="*/ 202882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5999" h="2028825">
                <a:moveTo>
                  <a:pt x="0" y="0"/>
                </a:moveTo>
                <a:lnTo>
                  <a:pt x="6095999" y="0"/>
                </a:lnTo>
                <a:lnTo>
                  <a:pt x="6095999" y="2028825"/>
                </a:lnTo>
                <a:lnTo>
                  <a:pt x="0" y="2028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482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A8173AE-8C25-1058-8E12-E4E2D1B850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4039"/>
            <a:ext cx="12192000" cy="3433040"/>
          </a:xfrm>
          <a:custGeom>
            <a:avLst/>
            <a:gdLst>
              <a:gd name="connsiteX0" fmla="*/ 0 w 12192000"/>
              <a:gd name="connsiteY0" fmla="*/ 0 h 3433040"/>
              <a:gd name="connsiteX1" fmla="*/ 12192000 w 12192000"/>
              <a:gd name="connsiteY1" fmla="*/ 0 h 3433040"/>
              <a:gd name="connsiteX2" fmla="*/ 12192000 w 12192000"/>
              <a:gd name="connsiteY2" fmla="*/ 3433040 h 3433040"/>
              <a:gd name="connsiteX3" fmla="*/ 0 w 12192000"/>
              <a:gd name="connsiteY3" fmla="*/ 3433040 h 343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33040">
                <a:moveTo>
                  <a:pt x="0" y="0"/>
                </a:moveTo>
                <a:lnTo>
                  <a:pt x="12192000" y="0"/>
                </a:lnTo>
                <a:lnTo>
                  <a:pt x="12192000" y="3433040"/>
                </a:lnTo>
                <a:lnTo>
                  <a:pt x="0" y="34330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12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FFDD30B-0034-40B2-98C7-CA9BDFD6AFA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4250" y="1292801"/>
            <a:ext cx="2695575" cy="2409824"/>
          </a:xfrm>
          <a:custGeom>
            <a:avLst/>
            <a:gdLst>
              <a:gd name="connsiteX0" fmla="*/ 0 w 2695575"/>
              <a:gd name="connsiteY0" fmla="*/ 0 h 2409824"/>
              <a:gd name="connsiteX1" fmla="*/ 2695575 w 2695575"/>
              <a:gd name="connsiteY1" fmla="*/ 0 h 2409824"/>
              <a:gd name="connsiteX2" fmla="*/ 2695575 w 2695575"/>
              <a:gd name="connsiteY2" fmla="*/ 2409824 h 2409824"/>
              <a:gd name="connsiteX3" fmla="*/ 0 w 2695575"/>
              <a:gd name="connsiteY3" fmla="*/ 2409824 h 240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5575" h="2409824">
                <a:moveTo>
                  <a:pt x="0" y="0"/>
                </a:moveTo>
                <a:lnTo>
                  <a:pt x="2695575" y="0"/>
                </a:lnTo>
                <a:lnTo>
                  <a:pt x="2695575" y="2409824"/>
                </a:lnTo>
                <a:lnTo>
                  <a:pt x="0" y="24098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F5C4A23-EC9E-40A8-90F7-3DB9E7819B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24250" y="3838575"/>
            <a:ext cx="2695575" cy="2409824"/>
          </a:xfrm>
          <a:custGeom>
            <a:avLst/>
            <a:gdLst>
              <a:gd name="connsiteX0" fmla="*/ 0 w 2695575"/>
              <a:gd name="connsiteY0" fmla="*/ 0 h 2409824"/>
              <a:gd name="connsiteX1" fmla="*/ 2695575 w 2695575"/>
              <a:gd name="connsiteY1" fmla="*/ 0 h 2409824"/>
              <a:gd name="connsiteX2" fmla="*/ 2695575 w 2695575"/>
              <a:gd name="connsiteY2" fmla="*/ 2409824 h 2409824"/>
              <a:gd name="connsiteX3" fmla="*/ 0 w 2695575"/>
              <a:gd name="connsiteY3" fmla="*/ 2409824 h 240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5575" h="2409824">
                <a:moveTo>
                  <a:pt x="0" y="0"/>
                </a:moveTo>
                <a:lnTo>
                  <a:pt x="2695575" y="0"/>
                </a:lnTo>
                <a:lnTo>
                  <a:pt x="2695575" y="2409824"/>
                </a:lnTo>
                <a:lnTo>
                  <a:pt x="0" y="24098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3B713F7-1365-4064-ABC9-703B851960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273" y="3838575"/>
            <a:ext cx="2695575" cy="2409824"/>
          </a:xfrm>
          <a:custGeom>
            <a:avLst/>
            <a:gdLst>
              <a:gd name="connsiteX0" fmla="*/ 0 w 2695575"/>
              <a:gd name="connsiteY0" fmla="*/ 0 h 2409824"/>
              <a:gd name="connsiteX1" fmla="*/ 2695575 w 2695575"/>
              <a:gd name="connsiteY1" fmla="*/ 0 h 2409824"/>
              <a:gd name="connsiteX2" fmla="*/ 2695575 w 2695575"/>
              <a:gd name="connsiteY2" fmla="*/ 2409824 h 2409824"/>
              <a:gd name="connsiteX3" fmla="*/ 0 w 2695575"/>
              <a:gd name="connsiteY3" fmla="*/ 2409824 h 240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5575" h="2409824">
                <a:moveTo>
                  <a:pt x="0" y="0"/>
                </a:moveTo>
                <a:lnTo>
                  <a:pt x="2695575" y="0"/>
                </a:lnTo>
                <a:lnTo>
                  <a:pt x="2695575" y="2409824"/>
                </a:lnTo>
                <a:lnTo>
                  <a:pt x="0" y="24098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90DC19D-4437-4A47-831A-D4C31A45BA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274" y="1292801"/>
            <a:ext cx="2695575" cy="2409824"/>
          </a:xfrm>
          <a:custGeom>
            <a:avLst/>
            <a:gdLst>
              <a:gd name="connsiteX0" fmla="*/ 0 w 2695575"/>
              <a:gd name="connsiteY0" fmla="*/ 0 h 2409824"/>
              <a:gd name="connsiteX1" fmla="*/ 2695575 w 2695575"/>
              <a:gd name="connsiteY1" fmla="*/ 0 h 2409824"/>
              <a:gd name="connsiteX2" fmla="*/ 2695575 w 2695575"/>
              <a:gd name="connsiteY2" fmla="*/ 2409824 h 2409824"/>
              <a:gd name="connsiteX3" fmla="*/ 0 w 2695575"/>
              <a:gd name="connsiteY3" fmla="*/ 2409824 h 240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5575" h="2409824">
                <a:moveTo>
                  <a:pt x="0" y="0"/>
                </a:moveTo>
                <a:lnTo>
                  <a:pt x="2695575" y="0"/>
                </a:lnTo>
                <a:lnTo>
                  <a:pt x="2695575" y="2409824"/>
                </a:lnTo>
                <a:lnTo>
                  <a:pt x="0" y="24098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1266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603400" y="548633"/>
            <a:ext cx="10985200" cy="74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450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t>5/27/2026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981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7AA2-7F2C-43ED-9C3F-0A9299374AD0}" type="datetime1">
              <a:rPr lang="en-US" smtClean="0"/>
              <a:t>5/27/2026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СЛАЙД </a:t>
            </a:r>
            <a:fld id="{8104C915-17D6-486A-86EC-048CBE10C8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4594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A31E-5E5E-45FD-A395-AFD356EA239A}" type="datetime1">
              <a:rPr lang="en-US" smtClean="0"/>
              <a:t>5/27/2026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СЛАЙД </a:t>
            </a:r>
            <a:fld id="{8104C915-17D6-486A-86EC-048CBE10C8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5282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1607-4438-4A96-B8CF-87DC57A37FF5}" type="datetime1">
              <a:rPr lang="en-US" smtClean="0"/>
              <a:t>5/27/2026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СЛАЙД </a:t>
            </a:r>
            <a:fld id="{8104C915-17D6-486A-86EC-048CBE10C8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2558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64D3-41D6-45D4-BD5B-F3C4130F6096}" type="datetime1">
              <a:rPr lang="en-US" smtClean="0"/>
              <a:t>5/27/2026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СЛАЙД </a:t>
            </a:r>
            <a:fld id="{8104C915-17D6-486A-86EC-048CBE10C8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7150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C257-6ED6-4C7A-81D4-B0C4D6B481C2}" type="datetime1">
              <a:rPr lang="en-US" smtClean="0"/>
              <a:t>5/27/2026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СЛАЙД </a:t>
            </a:r>
            <a:fld id="{8104C915-17D6-486A-86EC-048CBE10C8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805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CAB4-D18E-4C54-B819-7E052A7895B4}" type="datetime1">
              <a:rPr lang="en-US" smtClean="0"/>
              <a:t>5/27/2026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СЛАЙД </a:t>
            </a:r>
            <a:fld id="{8104C915-17D6-486A-86EC-048CBE10C8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4504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2365F-8FBB-4045-9298-F1E04A206F80}" type="datetime1">
              <a:rPr lang="en-US" smtClean="0"/>
              <a:t>5/27/2026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СЛАЙД </a:t>
            </a:r>
            <a:fld id="{8104C915-17D6-486A-86EC-048CBE10C8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629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4BC2-2A05-47C0-A963-76827CB0D333}" type="datetime1">
              <a:rPr lang="en-US" smtClean="0"/>
              <a:t>5/27/2026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712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8966A-93D2-47E6-A8EB-6BCDC48E10DE}" type="datetime1">
              <a:rPr lang="en-US" smtClean="0"/>
              <a:t>5/27/2026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8903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802F1-0E45-421A-B1A8-58D4C86E0201}" type="datetime1">
              <a:rPr lang="en-US" smtClean="0"/>
              <a:t>5/27/2026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66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t>5/27/2026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1057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0F3BAD-E8C0-C8AB-B96C-E76B8D7B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8A46-EDC4-4F14-ACCB-1CB44A108C83}" type="datetime1">
              <a:rPr lang="en-US" smtClean="0"/>
              <a:t>5/27/2026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B4A676-EF21-80D2-F9A0-ACB4119FA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2707B1-947E-BFC3-A81D-CE71E445D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213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09600" y="2103989"/>
            <a:ext cx="5983200" cy="20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09600" y="4181211"/>
            <a:ext cx="5983200" cy="5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76778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960000" y="2906167"/>
            <a:ext cx="102720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995400" y="178376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189233" y="4176233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6983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03400" y="548633"/>
            <a:ext cx="10985200" cy="74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8214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575233" y="30708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6448400" y="30708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1575233" y="38895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448400" y="38895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03400" y="548633"/>
            <a:ext cx="10985200" cy="74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45863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603400" y="548633"/>
            <a:ext cx="10985200" cy="74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83877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4429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603400" y="548633"/>
            <a:ext cx="10985200" cy="74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74588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1850800" y="1742800"/>
            <a:ext cx="84904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69120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960000" y="489897"/>
            <a:ext cx="102720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2988733" y="1798333"/>
            <a:ext cx="6214800" cy="22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49270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960000" y="3047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645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t>5/27/2026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7845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1712000" y="4092833"/>
            <a:ext cx="87680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452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t>5/27/2026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402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t>5/27/2026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Слайд </a:t>
            </a:r>
            <a:fld id="{8104C915-17D6-486A-86EC-048CBE10C8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6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t>5/27/2026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61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t>5/27/2026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465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C24056-FCF2-42B5-B363-49EAD26F8DCA}" type="datetimeFigureOut">
              <a:rPr lang="en-US" smtClean="0"/>
              <a:t>5/27/2026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8104C915-17D6-486A-86EC-048CBE10C8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01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127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71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0362679-EEAB-4736-AC67-E14E1CBCBE5B}" type="datetime1">
              <a:rPr lang="en-US" smtClean="0"/>
              <a:t>5/27/2026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8104C915-17D6-486A-86EC-048CBE10C8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61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3400" y="548633"/>
            <a:ext cx="10985200" cy="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3467" y="1462133"/>
            <a:ext cx="10284800" cy="46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○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■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○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■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○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■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95630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chart" Target="../charts/chart14.xm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6" Type="http://schemas.openxmlformats.org/officeDocument/2006/relationships/chart" Target="../charts/chart16.xml"/><Relationship Id="rId5" Type="http://schemas.openxmlformats.org/officeDocument/2006/relationships/image" Target="../media/image14.jpeg"/><Relationship Id="rId4" Type="http://schemas.openxmlformats.org/officeDocument/2006/relationships/chart" Target="../charts/char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chart" Target="../charts/chart6.xml"/><Relationship Id="rId7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chart" Target="../charts/char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jp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microsoft.com/office/2007/relationships/hdphoto" Target="../media/hdphoto4.wdp"/><Relationship Id="rId9" Type="http://schemas.microsoft.com/office/2007/relationships/hdphoto" Target="../media/hdphoto5.wdp"/><Relationship Id="rId1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141D334-8434-4AF3-8014-473FA6D366EC}"/>
              </a:ext>
            </a:extLst>
          </p:cNvPr>
          <p:cNvSpPr/>
          <p:nvPr/>
        </p:nvSpPr>
        <p:spPr>
          <a:xfrm rot="16200000" flipH="1">
            <a:off x="7680502" y="77920"/>
            <a:ext cx="4589418" cy="4433577"/>
          </a:xfrm>
          <a:prstGeom prst="rtTriangle">
            <a:avLst/>
          </a:prstGeom>
          <a:solidFill>
            <a:srgbClr val="40B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4FAA3927-C37E-494D-8BDF-527955E5174E}"/>
              </a:ext>
            </a:extLst>
          </p:cNvPr>
          <p:cNvSpPr/>
          <p:nvPr/>
        </p:nvSpPr>
        <p:spPr>
          <a:xfrm rot="5400000" flipH="1">
            <a:off x="0" y="5418000"/>
            <a:ext cx="1440000" cy="1440000"/>
          </a:xfrm>
          <a:prstGeom prst="rtTriangle">
            <a:avLst/>
          </a:prstGeom>
          <a:solidFill>
            <a:srgbClr val="ADEA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B34CAC-2B52-47E8-9B57-E3B791389FE1}"/>
              </a:ext>
            </a:extLst>
          </p:cNvPr>
          <p:cNvSpPr/>
          <p:nvPr/>
        </p:nvSpPr>
        <p:spPr>
          <a:xfrm>
            <a:off x="10058399" y="514169"/>
            <a:ext cx="2133600" cy="628650"/>
          </a:xfrm>
          <a:prstGeom prst="rect">
            <a:avLst/>
          </a:prstGeom>
          <a:solidFill>
            <a:srgbClr val="ADEA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6AEA6C-7BDF-417D-851D-32D1EBB2752C}"/>
              </a:ext>
            </a:extLst>
          </p:cNvPr>
          <p:cNvSpPr txBox="1"/>
          <p:nvPr/>
        </p:nvSpPr>
        <p:spPr>
          <a:xfrm>
            <a:off x="-1" y="4998455"/>
            <a:ext cx="1219199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«О</a:t>
            </a:r>
            <a:r>
              <a:rPr lang="ru-RU" sz="4000" dirty="0">
                <a:solidFill>
                  <a:srgbClr val="000000"/>
                </a:solidFill>
                <a:latin typeface="Bahnschrift Light SemiCondensed" panose="020B0502040204020203" pitchFamily="34" charset="0"/>
              </a:rPr>
              <a:t>ТЧЁТ ОБ ИСПОЛНЕНИИ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 БЮДЖЕТА ГОРОДСКОГО ОКРУГА ЖУКОВСКИЙ ЗА 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2025 ГОД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»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 Light Semi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20BC33-C4A1-43B9-9E9C-85793950B95D}"/>
              </a:ext>
            </a:extLst>
          </p:cNvPr>
          <p:cNvSpPr txBox="1"/>
          <p:nvPr/>
        </p:nvSpPr>
        <p:spPr>
          <a:xfrm>
            <a:off x="25167" y="197552"/>
            <a:ext cx="7902430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SimSun-ExtB" panose="02010609060101010101" pitchFamily="49" charset="-122"/>
                <a:cs typeface="+mn-cs"/>
              </a:rPr>
              <a:t>ФИНАНСОВОЕ УПРАВЛЕНИЕ АДМИНИСТРАЦИИ ГОРОДСКОГО ОКРУГА ЖУКОВСКИЙ МОСКОВСКОЙ ОБЛАСТИ</a:t>
            </a:r>
            <a:endParaRPr kumimoji="0" lang="en-US" sz="1400" b="0" i="0" u="none" strike="noStrike" kern="1200" cap="none" spc="4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Sun-ExtB" panose="02010609060101010101" pitchFamily="49" charset="-122"/>
              <a:ea typeface="SimSun-ExtB" panose="02010609060101010101" pitchFamily="49" charset="-122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B7BC31-3FC3-41E8-8A4E-F4A529D89030}"/>
              </a:ext>
            </a:extLst>
          </p:cNvPr>
          <p:cNvSpPr txBox="1"/>
          <p:nvPr/>
        </p:nvSpPr>
        <p:spPr>
          <a:xfrm>
            <a:off x="-1" y="2309627"/>
            <a:ext cx="65327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ПУБЛИЧНЫЕ СЛУШАНИЯ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44A445-59A4-4C5D-9DCC-BBF1E7CF0E80}"/>
              </a:ext>
            </a:extLst>
          </p:cNvPr>
          <p:cNvSpPr txBox="1"/>
          <p:nvPr/>
        </p:nvSpPr>
        <p:spPr>
          <a:xfrm>
            <a:off x="10058398" y="628439"/>
            <a:ext cx="2133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2026 ГОД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E0B5E28-B73C-42DC-8F9F-5275B367F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61053"/>
            <a:ext cx="3035881" cy="2928365"/>
          </a:xfrm>
          <a:prstGeom prst="rect">
            <a:avLst/>
          </a:prstGeom>
        </p:spPr>
      </p:pic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D1179D95-28D0-43FF-B5AB-1516A7E01A3C}"/>
              </a:ext>
            </a:extLst>
          </p:cNvPr>
          <p:cNvSpPr/>
          <p:nvPr/>
        </p:nvSpPr>
        <p:spPr>
          <a:xfrm>
            <a:off x="6891162" y="1938380"/>
            <a:ext cx="240772" cy="338554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 w="0"/>
                <a:solidFill>
                  <a:srgbClr val="65104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1F2F0E48-1E5D-4AF0-8122-FEDD3F0941FD}"/>
              </a:ext>
            </a:extLst>
          </p:cNvPr>
          <p:cNvSpPr/>
          <p:nvPr/>
        </p:nvSpPr>
        <p:spPr>
          <a:xfrm>
            <a:off x="6981649" y="1931476"/>
            <a:ext cx="240772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 w="0"/>
                <a:solidFill>
                  <a:srgbClr val="65104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7CDB8EA2-DB09-45C5-9D81-229BD8D960D0}"/>
              </a:ext>
            </a:extLst>
          </p:cNvPr>
          <p:cNvSpPr/>
          <p:nvPr/>
        </p:nvSpPr>
        <p:spPr>
          <a:xfrm>
            <a:off x="8048563" y="1935999"/>
            <a:ext cx="240772" cy="338554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 w="0"/>
                <a:solidFill>
                  <a:srgbClr val="82512B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9599ECC7-579D-471B-B86C-E1D993709857}"/>
              </a:ext>
            </a:extLst>
          </p:cNvPr>
          <p:cNvSpPr/>
          <p:nvPr/>
        </p:nvSpPr>
        <p:spPr>
          <a:xfrm>
            <a:off x="7966278" y="1929095"/>
            <a:ext cx="240772" cy="338554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 w="0"/>
                <a:solidFill>
                  <a:srgbClr val="82512B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3892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>
          <a:extLst>
            <a:ext uri="{FF2B5EF4-FFF2-40B4-BE49-F238E27FC236}">
              <a16:creationId xmlns:a16="http://schemas.microsoft.com/office/drawing/2014/main" id="{814897CF-0930-A453-B88E-4664007B0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6419271E-7C46-23DF-CFAD-FB1FE43547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6201936"/>
              </p:ext>
            </p:extLst>
          </p:nvPr>
        </p:nvGraphicFramePr>
        <p:xfrm>
          <a:off x="3218612" y="955797"/>
          <a:ext cx="5400000" cy="28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C4A9E36-E62E-661F-FD47-1D1A2CC881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7800434"/>
              </p:ext>
            </p:extLst>
          </p:nvPr>
        </p:nvGraphicFramePr>
        <p:xfrm>
          <a:off x="4502132" y="591130"/>
          <a:ext cx="4214949" cy="3069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Выноска: двойная изогнутая линия без границы 7">
            <a:extLst>
              <a:ext uri="{FF2B5EF4-FFF2-40B4-BE49-F238E27FC236}">
                <a16:creationId xmlns:a16="http://schemas.microsoft.com/office/drawing/2014/main" id="{B6C06776-2096-5978-39D1-5EF883F857B6}"/>
              </a:ext>
            </a:extLst>
          </p:cNvPr>
          <p:cNvSpPr/>
          <p:nvPr/>
        </p:nvSpPr>
        <p:spPr>
          <a:xfrm rot="11004882" flipH="1" flipV="1">
            <a:off x="6438698" y="2390258"/>
            <a:ext cx="1453537" cy="648000"/>
          </a:xfrm>
          <a:prstGeom prst="callout3">
            <a:avLst>
              <a:gd name="adj1" fmla="val 6365"/>
              <a:gd name="adj2" fmla="val 106496"/>
              <a:gd name="adj3" fmla="val 14399"/>
              <a:gd name="adj4" fmla="val 36139"/>
              <a:gd name="adj5" fmla="val 56426"/>
              <a:gd name="adj6" fmla="val 24922"/>
              <a:gd name="adj7" fmla="val 59356"/>
              <a:gd name="adj8" fmla="val 25218"/>
            </a:avLst>
          </a:prstGeom>
          <a:noFill/>
          <a:ln>
            <a:solidFill>
              <a:srgbClr val="A974AC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3" name="Google Shape;183;p18">
            <a:extLst>
              <a:ext uri="{FF2B5EF4-FFF2-40B4-BE49-F238E27FC236}">
                <a16:creationId xmlns:a16="http://schemas.microsoft.com/office/drawing/2014/main" id="{F986D278-D873-AEB5-8049-3AA928DA30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14387"/>
            <a:ext cx="12192000" cy="748800"/>
          </a:xfrm>
          <a:prstGeom prst="rect">
            <a:avLst/>
          </a:prstGeom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1100"/>
            </a:pPr>
            <a:r>
              <a:rPr lang="ru-RU" sz="2000" dirty="0"/>
              <a:t>ИНФОРМАЦИЯ ОБ ОБЪЕМЕ И СТРУКТУРЕ СУБВЕНЦИЙ за 2025 год</a:t>
            </a:r>
          </a:p>
        </p:txBody>
      </p:sp>
      <p:sp>
        <p:nvSpPr>
          <p:cNvPr id="185" name="Google Shape;185;p18">
            <a:extLst>
              <a:ext uri="{FF2B5EF4-FFF2-40B4-BE49-F238E27FC236}">
                <a16:creationId xmlns:a16="http://schemas.microsoft.com/office/drawing/2014/main" id="{A5608C07-0083-3441-4BE3-464B5F112846}"/>
              </a:ext>
            </a:extLst>
          </p:cNvPr>
          <p:cNvSpPr txBox="1"/>
          <p:nvPr/>
        </p:nvSpPr>
        <p:spPr>
          <a:xfrm>
            <a:off x="9387504" y="541785"/>
            <a:ext cx="2629158" cy="44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ru-RU" kern="0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тыс. рублей</a:t>
            </a:r>
            <a:endParaRPr kern="0" dirty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186" name="Google Shape;186;p18">
            <a:extLst>
              <a:ext uri="{FF2B5EF4-FFF2-40B4-BE49-F238E27FC236}">
                <a16:creationId xmlns:a16="http://schemas.microsoft.com/office/drawing/2014/main" id="{AF72E675-C936-9685-EF13-B77B266596EB}"/>
              </a:ext>
            </a:extLst>
          </p:cNvPr>
          <p:cNvCxnSpPr>
            <a:cxnSpLocks/>
          </p:cNvCxnSpPr>
          <p:nvPr/>
        </p:nvCxnSpPr>
        <p:spPr>
          <a:xfrm>
            <a:off x="641340" y="888354"/>
            <a:ext cx="11245458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96" name="Google Shape;196;p18">
            <a:extLst>
              <a:ext uri="{FF2B5EF4-FFF2-40B4-BE49-F238E27FC236}">
                <a16:creationId xmlns:a16="http://schemas.microsoft.com/office/drawing/2014/main" id="{DDBAE3FB-C374-C40B-A584-0B146DDD12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1366058"/>
              </p:ext>
            </p:extLst>
          </p:nvPr>
        </p:nvGraphicFramePr>
        <p:xfrm>
          <a:off x="641339" y="959879"/>
          <a:ext cx="3240000" cy="582123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spc="3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Montserrat SemiBold"/>
                          <a:cs typeface="Montserrat SemiBold"/>
                          <a:sym typeface="Montserrat SemiBold"/>
                        </a:rPr>
                        <a:t>СУБВЕНЦИИ:</a:t>
                      </a: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ABF">
                        <a:alpha val="475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113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Компенсация части родительской платы за дошкольные образовательные организации</a:t>
                      </a:r>
                      <a:endParaRPr sz="113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108000" marR="72000" marT="72000" marB="72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24 047,0</a:t>
                      </a:r>
                      <a:endParaRPr lang="ru-RU" sz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0102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50" b="1" dirty="0">
                          <a:solidFill>
                            <a:srgbClr val="91C700"/>
                          </a:solidFill>
                          <a:latin typeface="Century Gothic" panose="020B0502020202020204" pitchFamily="34" charset="0"/>
                        </a:rPr>
                        <a:t>Выполнение передаваемых полномочий, в том числе:</a:t>
                      </a:r>
                    </a:p>
                    <a:p>
                      <a:pPr marL="171450" lvl="0" indent="-171450" algn="l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1C7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Комиссии по делам несовершеннолетних</a:t>
                      </a:r>
                    </a:p>
                    <a:p>
                      <a:pPr marL="171450" lvl="0" indent="-171450" algn="l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1C7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Земельные отношения и жильё </a:t>
                      </a:r>
                    </a:p>
                    <a:p>
                      <a:pPr marL="171450" lvl="0" indent="-171450" algn="l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1C7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Административные комиссии по благоустройству</a:t>
                      </a:r>
                    </a:p>
                    <a:p>
                      <a:pPr marL="171450" lvl="0" indent="-171450" algn="l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1C7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Транспортировка в морг для экспертизы</a:t>
                      </a:r>
                    </a:p>
                    <a:p>
                      <a:pPr marL="171450" lvl="0" indent="-171450" algn="l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1C7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Животные без владельцев</a:t>
                      </a:r>
                    </a:p>
                  </a:txBody>
                  <a:tcPr marL="108000" marR="72000" marT="72000" marB="72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>
                          <a:solidFill>
                            <a:srgbClr val="91C700"/>
                          </a:solidFill>
                          <a:latin typeface="Century Gothic" panose="020B0502020202020204" pitchFamily="34" charset="0"/>
                        </a:rPr>
                        <a:t>13 946,8:</a:t>
                      </a:r>
                      <a:br>
                        <a:rPr lang="ru-RU" sz="1200" b="1" dirty="0">
                          <a:solidFill>
                            <a:srgbClr val="91C70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6 980,8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3 360,0</a:t>
                      </a:r>
                    </a:p>
                    <a:p>
                      <a:pPr marL="0" marR="0" lvl="0" indent="0" algn="ctr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Montserrat Medium"/>
                        </a:rPr>
                        <a:t>1 435,0</a:t>
                      </a:r>
                      <a:b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Montserrat Medium"/>
                        </a:rPr>
                      </a:br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1 283,0</a:t>
                      </a:r>
                      <a:endParaRPr lang="ru-RU" sz="1200" b="0" i="0" u="none" strike="noStrike" cap="non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  <a:sym typeface="Montserrat Medium"/>
                      </a:endParaRPr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Montserrat Medium"/>
                        </a:rPr>
                        <a:t> 888,0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1506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1C7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Списки присяжных заседателей</a:t>
                      </a:r>
                      <a:endParaRPr sz="1000" b="1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108000" marR="72000" marT="72000" marB="72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Montserrat Medium"/>
                        </a:rPr>
                        <a:t>39,8</a:t>
                      </a:r>
                      <a:endParaRPr sz="1200" b="1" i="0" u="none" strike="noStrike" cap="non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  <a:sym typeface="Montserrat Medium"/>
                      </a:endParaRP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845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30" b="1" dirty="0">
                          <a:solidFill>
                            <a:srgbClr val="FF6000"/>
                          </a:solidFill>
                          <a:latin typeface="Century Gothic" panose="020B0502020202020204" pitchFamily="34" charset="0"/>
                        </a:rPr>
                        <a:t>Осуществление первичного воинского учета</a:t>
                      </a:r>
                      <a:endParaRPr sz="1130" dirty="0">
                        <a:solidFill>
                          <a:srgbClr val="FF6000"/>
                        </a:solidFill>
                        <a:latin typeface="Century Gothic" panose="020B0502020202020204" pitchFamily="34" charset="0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108000" marR="36000" marT="72000" marB="72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>
                          <a:solidFill>
                            <a:srgbClr val="FF6000"/>
                          </a:solidFill>
                          <a:latin typeface="Century Gothic" panose="020B0502020202020204" pitchFamily="34" charset="0"/>
                        </a:rPr>
                        <a:t>7 578,7</a:t>
                      </a:r>
                      <a:endParaRPr sz="1200" dirty="0">
                        <a:solidFill>
                          <a:srgbClr val="FF6000"/>
                        </a:solidFill>
                        <a:latin typeface="Century Gothic" panose="020B0502020202020204" pitchFamily="34" charset="0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9709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30" b="1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Обеспечение детей-сирот и детей, оставшихся без попечения родителей, жилыми помещениями</a:t>
                      </a:r>
                      <a:endParaRPr sz="113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108000" marR="72000" marT="72000" marB="72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5 495,0</a:t>
                      </a:r>
                      <a:endParaRPr sz="120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7152787"/>
                  </a:ext>
                </a:extLst>
              </a:tr>
            </a:tbl>
          </a:graphicData>
        </a:graphic>
      </p:graphicFrame>
      <p:graphicFrame>
        <p:nvGraphicFramePr>
          <p:cNvPr id="197" name="Google Shape;197;p18">
            <a:extLst>
              <a:ext uri="{FF2B5EF4-FFF2-40B4-BE49-F238E27FC236}">
                <a16:creationId xmlns:a16="http://schemas.microsoft.com/office/drawing/2014/main" id="{C3E24ABF-F85B-B46B-33FC-12D7A792D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3808504"/>
              </p:ext>
            </p:extLst>
          </p:nvPr>
        </p:nvGraphicFramePr>
        <p:xfrm>
          <a:off x="8387595" y="959879"/>
          <a:ext cx="3492000" cy="504639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1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0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spc="3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Montserrat SemiBold"/>
                          <a:cs typeface="Montserrat SemiBold"/>
                          <a:sym typeface="Montserrat SemiBold"/>
                        </a:rPr>
                        <a:t>ПРОЧИЕ СУБВЕНЦИИ:</a:t>
                      </a:r>
                    </a:p>
                  </a:txBody>
                  <a:tcPr marL="121900" marR="121900" marT="121900" marB="121900">
                    <a:lnL w="12700" cap="flat" cmpd="sng" algn="ctr">
                      <a:solidFill>
                        <a:srgbClr val="A97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7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7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7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ABF">
                        <a:alpha val="475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30" b="0" dirty="0">
                          <a:solidFill>
                            <a:srgbClr val="A974AC"/>
                          </a:solidFill>
                          <a:latin typeface="Century Gothic" panose="020B0502020202020204" pitchFamily="34" charset="0"/>
                          <a:ea typeface="Montserrat Medium"/>
                          <a:cs typeface="Montserrat Medium"/>
                          <a:sym typeface="Montserrat Medium"/>
                        </a:rPr>
                        <a:t>Финансовое обеспечение гарантий общедоступного и бесплатного дошкольного, общего и дополнительного образования, а также оснащения </a:t>
                      </a:r>
                      <a:r>
                        <a:rPr lang="ru-RU" sz="1230" b="1" dirty="0">
                          <a:solidFill>
                            <a:srgbClr val="A974AC"/>
                          </a:solidFill>
                          <a:latin typeface="Century Gothic" panose="020B0502020202020204" pitchFamily="34" charset="0"/>
                          <a:ea typeface="Montserrat Medium"/>
                          <a:cs typeface="Montserrat Medium"/>
                          <a:sym typeface="Montserrat Medium"/>
                        </a:rPr>
                        <a:t>муниципальных образовательных организаций в Московской области</a:t>
                      </a:r>
                      <a:br>
                        <a:rPr lang="ru-RU" sz="1230" b="0" dirty="0">
                          <a:solidFill>
                            <a:srgbClr val="A974AC"/>
                          </a:solidFill>
                          <a:latin typeface="Century Gothic" panose="020B0502020202020204" pitchFamily="34" charset="0"/>
                          <a:ea typeface="Montserrat Medium"/>
                          <a:cs typeface="Montserrat Medium"/>
                          <a:sym typeface="Montserrat Medium"/>
                        </a:rPr>
                      </a:br>
                      <a:r>
                        <a:rPr lang="ru-RU" sz="123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ontserrat Medium"/>
                          <a:cs typeface="Montserrat Medium"/>
                          <a:sym typeface="Montserrat Medium"/>
                        </a:rPr>
                        <a:t>(за исключением расходов на содержание зданий и оплату коммунальных услуг)</a:t>
                      </a:r>
                      <a:endParaRPr sz="123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A97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A97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>
                          <a:solidFill>
                            <a:srgbClr val="A974AC"/>
                          </a:solidFill>
                          <a:latin typeface="Century Gothic" panose="020B0502020202020204" pitchFamily="34" charset="0"/>
                          <a:sym typeface="Arial"/>
                        </a:rPr>
                        <a:t>1 867 343,4</a:t>
                      </a:r>
                      <a:endParaRPr sz="1400" b="1" i="0" u="none" strike="noStrike" cap="none" dirty="0">
                        <a:solidFill>
                          <a:srgbClr val="A974AC"/>
                        </a:solidFill>
                        <a:latin typeface="Century Gothic" panose="020B0502020202020204" pitchFamily="34" charset="0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A97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7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30" b="0" i="0" u="none" strike="noStrike" cap="none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  <a:sym typeface="Arial"/>
                        </a:rPr>
                        <a:t>Финансовое обеспечение дошкольного и общего образования в </a:t>
                      </a:r>
                      <a:r>
                        <a:rPr lang="ru-RU" sz="1230" b="1" i="0" u="none" strike="noStrike" cap="none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  <a:sym typeface="Arial"/>
                        </a:rPr>
                        <a:t>частных аккредитованных организациях</a:t>
                      </a:r>
                      <a:r>
                        <a:rPr lang="ru-RU" sz="1230" b="0" i="0" u="none" strike="noStrike" cap="none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  <a:sym typeface="Arial"/>
                        </a:rPr>
                        <a:t>, включая оплату труда, оснащение и питание отдельных категорий обучающихся</a:t>
                      </a:r>
                      <a:br>
                        <a:rPr lang="ru-RU" sz="1230" b="0" i="0" u="none" strike="noStrike" cap="none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  <a:sym typeface="Arial"/>
                        </a:rPr>
                      </a:br>
                      <a:r>
                        <a:rPr lang="ru-RU" sz="123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Arial"/>
                        </a:rPr>
                        <a:t>(</a:t>
                      </a:r>
                      <a:r>
                        <a:rPr lang="ru-RU" sz="1230" b="0" i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ontserrat Medium"/>
                          <a:cs typeface="Montserrat Medium"/>
                          <a:sym typeface="Montserrat Medium"/>
                        </a:rPr>
                        <a:t>за исключением </a:t>
                      </a:r>
                      <a:r>
                        <a:rPr lang="ru-RU" sz="123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Arial"/>
                        </a:rPr>
                        <a:t>расходов на содержание зданий и коммунальные услуги)</a:t>
                      </a:r>
                      <a:endParaRPr sz="1230" b="0" i="0" u="none" strike="noStrike" cap="non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A97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A97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sym typeface="Montserrat SemiBold"/>
                        </a:rPr>
                        <a:t>36 819,0</a:t>
                      </a:r>
                      <a:endParaRPr sz="1400" b="1" i="0" u="none" strike="noStrike" cap="none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  <a:sym typeface="Montserrat SemiBold"/>
                      </a:endParaRP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A97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A97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7CB65AA-BA64-3AC7-137A-9042D2CCEFCE}"/>
              </a:ext>
            </a:extLst>
          </p:cNvPr>
          <p:cNvSpPr txBox="1"/>
          <p:nvPr/>
        </p:nvSpPr>
        <p:spPr>
          <a:xfrm>
            <a:off x="185989" y="6040275"/>
            <a:ext cx="36000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ru-RU" b="0" i="0" dirty="0">
                <a:effectLst/>
                <a:latin typeface="-apple-system"/>
              </a:rPr>
              <a:t>🏠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911CF9-0404-79C3-E918-C201F68B710E}"/>
              </a:ext>
            </a:extLst>
          </p:cNvPr>
          <p:cNvSpPr txBox="1"/>
          <p:nvPr/>
        </p:nvSpPr>
        <p:spPr>
          <a:xfrm>
            <a:off x="185989" y="2462698"/>
            <a:ext cx="360000" cy="3600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ru-RU" b="0" i="0" dirty="0">
                <a:effectLst/>
                <a:latin typeface="-apple-system"/>
              </a:rPr>
              <a:t>🎯</a:t>
            </a:r>
            <a:endParaRPr lang="ru-RU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87D7F36D-F6CE-317F-6BD2-4F1B1EED3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9" y="1799186"/>
            <a:ext cx="504000" cy="28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E76B10C-F261-9738-2651-5CCD6A3406C4}"/>
              </a:ext>
            </a:extLst>
          </p:cNvPr>
          <p:cNvSpPr txBox="1"/>
          <p:nvPr/>
        </p:nvSpPr>
        <p:spPr>
          <a:xfrm>
            <a:off x="185989" y="5216529"/>
            <a:ext cx="36000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ru-RU" b="1" i="0" dirty="0">
                <a:effectLst/>
                <a:latin typeface="-apple-system"/>
              </a:rPr>
              <a:t>📋</a:t>
            </a:r>
            <a:endParaRPr lang="ru-RU" dirty="0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4E477A20-9B20-5833-5238-F2040927D741}"/>
              </a:ext>
            </a:extLst>
          </p:cNvPr>
          <p:cNvSpPr/>
          <p:nvPr/>
        </p:nvSpPr>
        <p:spPr>
          <a:xfrm>
            <a:off x="7995176" y="4055630"/>
            <a:ext cx="360000" cy="360000"/>
          </a:xfrm>
          <a:prstGeom prst="rightArrow">
            <a:avLst>
              <a:gd name="adj1" fmla="val 0"/>
              <a:gd name="adj2" fmla="val 100000"/>
            </a:avLst>
          </a:prstGeom>
          <a:solidFill>
            <a:srgbClr val="18BFDF"/>
          </a:solidFill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12" name="Выноска: двойная изогнутая линия без границы 11">
            <a:extLst>
              <a:ext uri="{FF2B5EF4-FFF2-40B4-BE49-F238E27FC236}">
                <a16:creationId xmlns:a16="http://schemas.microsoft.com/office/drawing/2014/main" id="{45C3C23C-C1AE-0607-7D27-10A547BC7F32}"/>
              </a:ext>
            </a:extLst>
          </p:cNvPr>
          <p:cNvSpPr/>
          <p:nvPr/>
        </p:nvSpPr>
        <p:spPr>
          <a:xfrm rot="3785312" flipH="1" flipV="1">
            <a:off x="7124097" y="3721931"/>
            <a:ext cx="1004839" cy="324000"/>
          </a:xfrm>
          <a:prstGeom prst="callout3">
            <a:avLst>
              <a:gd name="adj1" fmla="val -104990"/>
              <a:gd name="adj2" fmla="val 123380"/>
              <a:gd name="adj3" fmla="val 125167"/>
              <a:gd name="adj4" fmla="val 84029"/>
              <a:gd name="adj5" fmla="val 16333"/>
              <a:gd name="adj6" fmla="val 15773"/>
              <a:gd name="adj7" fmla="val 103192"/>
              <a:gd name="adj8" fmla="val 1291"/>
            </a:avLst>
          </a:prstGeom>
          <a:noFill/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блачко с текстом: прямоугольное со скругленными углами 22">
            <a:extLst>
              <a:ext uri="{FF2B5EF4-FFF2-40B4-BE49-F238E27FC236}">
                <a16:creationId xmlns:a16="http://schemas.microsoft.com/office/drawing/2014/main" id="{D912E4C3-0E1E-05EE-6A08-46743BF752BE}"/>
              </a:ext>
            </a:extLst>
          </p:cNvPr>
          <p:cNvSpPr/>
          <p:nvPr/>
        </p:nvSpPr>
        <p:spPr>
          <a:xfrm rot="10800000">
            <a:off x="4287500" y="3731704"/>
            <a:ext cx="3240000" cy="2988000"/>
          </a:xfrm>
          <a:prstGeom prst="wedgeRoundRectCallout">
            <a:avLst>
              <a:gd name="adj1" fmla="val -29284"/>
              <a:gd name="adj2" fmla="val 56951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40FE9D10-F446-3A6D-9F2A-99B304DF71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3560929"/>
              </p:ext>
            </p:extLst>
          </p:nvPr>
        </p:nvGraphicFramePr>
        <p:xfrm>
          <a:off x="3949399" y="3769512"/>
          <a:ext cx="3921645" cy="2917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B2DFE0D0-EDB9-5BDC-237F-BC6E76AA8916}"/>
              </a:ext>
            </a:extLst>
          </p:cNvPr>
          <p:cNvSpPr/>
          <p:nvPr/>
        </p:nvSpPr>
        <p:spPr>
          <a:xfrm>
            <a:off x="7995801" y="2298760"/>
            <a:ext cx="360000" cy="360000"/>
          </a:xfrm>
          <a:prstGeom prst="rightArrow">
            <a:avLst>
              <a:gd name="adj1" fmla="val 0"/>
              <a:gd name="adj2" fmla="val 100000"/>
            </a:avLst>
          </a:prstGeom>
          <a:solidFill>
            <a:srgbClr val="B48CB9"/>
          </a:solidFill>
          <a:ln>
            <a:solidFill>
              <a:srgbClr val="A974AC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1FC41617-395A-4620-219F-E9EAD4B1D3C7}"/>
              </a:ext>
            </a:extLst>
          </p:cNvPr>
          <p:cNvSpPr txBox="1">
            <a:spLocks/>
          </p:cNvSpPr>
          <p:nvPr/>
        </p:nvSpPr>
        <p:spPr>
          <a:xfrm>
            <a:off x="11112000" y="6606000"/>
            <a:ext cx="1080000" cy="252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40BAD2"/>
                </a:solidFill>
                <a:latin typeface="Century Gothic"/>
              </a:rPr>
              <a:t>СЛАЙД </a:t>
            </a:r>
            <a:fld id="{8104C915-17D6-486A-86EC-048CBE10C825}" type="slidenum">
              <a:rPr lang="en-US" sz="1200" b="1" smtClean="0">
                <a:solidFill>
                  <a:srgbClr val="40BAD2"/>
                </a:solidFill>
                <a:latin typeface="Century Gothic"/>
              </a:rPr>
              <a:pPr algn="ctr">
                <a:defRPr/>
              </a:pPr>
              <a:t>10</a:t>
            </a:fld>
            <a:endParaRPr lang="en-US" sz="1200" b="1" dirty="0">
              <a:solidFill>
                <a:srgbClr val="40BAD2"/>
              </a:solidFill>
              <a:latin typeface="Century Gothic"/>
            </a:endParaRPr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3FB4363B-403F-1BB2-F8F2-83D01B470BCD}"/>
              </a:ext>
            </a:extLst>
          </p:cNvPr>
          <p:cNvSpPr/>
          <p:nvPr/>
        </p:nvSpPr>
        <p:spPr>
          <a:xfrm rot="21364186">
            <a:off x="6847253" y="3335146"/>
            <a:ext cx="192445" cy="11865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235D657-B497-573A-8FDD-677B94AA4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5708" y1="34933" x2="75708" y2="34933"/>
                        <a14:foregroundMark x1="72549" y1="35200" x2="72549" y2="35200"/>
                        <a14:foregroundMark x1="67429" y1="26800" x2="67429" y2="26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89" y="4734788"/>
            <a:ext cx="360000" cy="2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117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>
          <a:extLst>
            <a:ext uri="{FF2B5EF4-FFF2-40B4-BE49-F238E27FC236}">
              <a16:creationId xmlns:a16="http://schemas.microsoft.com/office/drawing/2014/main" id="{6A177827-E82D-8720-12EE-46E7C7147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: двойная изогнутая линия без границы 5">
            <a:extLst>
              <a:ext uri="{FF2B5EF4-FFF2-40B4-BE49-F238E27FC236}">
                <a16:creationId xmlns:a16="http://schemas.microsoft.com/office/drawing/2014/main" id="{BF08A6A9-E84A-8040-2B49-17A8552270C8}"/>
              </a:ext>
            </a:extLst>
          </p:cNvPr>
          <p:cNvSpPr/>
          <p:nvPr/>
        </p:nvSpPr>
        <p:spPr>
          <a:xfrm rot="11004882" flipH="1" flipV="1">
            <a:off x="6507739" y="1266488"/>
            <a:ext cx="1465449" cy="648000"/>
          </a:xfrm>
          <a:prstGeom prst="callout3">
            <a:avLst>
              <a:gd name="adj1" fmla="val 6022"/>
              <a:gd name="adj2" fmla="val 105393"/>
              <a:gd name="adj3" fmla="val 14399"/>
              <a:gd name="adj4" fmla="val 36139"/>
              <a:gd name="adj5" fmla="val 148081"/>
              <a:gd name="adj6" fmla="val -970"/>
              <a:gd name="adj7" fmla="val 175062"/>
              <a:gd name="adj8" fmla="val -15645"/>
            </a:avLst>
          </a:prstGeom>
          <a:noFill/>
          <a:ln>
            <a:solidFill>
              <a:srgbClr val="91C7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3" name="Google Shape;183;p18">
            <a:extLst>
              <a:ext uri="{FF2B5EF4-FFF2-40B4-BE49-F238E27FC236}">
                <a16:creationId xmlns:a16="http://schemas.microsoft.com/office/drawing/2014/main" id="{C4C87214-118E-FEE2-7B45-97EC3F27B9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14387"/>
            <a:ext cx="12192000" cy="748800"/>
          </a:xfrm>
          <a:prstGeom prst="rect">
            <a:avLst/>
          </a:prstGeom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1100"/>
            </a:pPr>
            <a:r>
              <a:rPr lang="ru-RU" sz="2000" dirty="0"/>
              <a:t>ИНФОРМАЦИЯ ОБ ОБЪЕМЕ И СТРУКТУРЕ МЕЖБЮДЖЕТНЫХ ТРАНСФЕРТАХ</a:t>
            </a:r>
            <a:br>
              <a:rPr lang="ru-RU" sz="2000" dirty="0"/>
            </a:br>
            <a:r>
              <a:rPr lang="ru-RU" sz="2000" dirty="0"/>
              <a:t> за 2025 год</a:t>
            </a:r>
          </a:p>
        </p:txBody>
      </p:sp>
      <p:sp>
        <p:nvSpPr>
          <p:cNvPr id="185" name="Google Shape;185;p18">
            <a:extLst>
              <a:ext uri="{FF2B5EF4-FFF2-40B4-BE49-F238E27FC236}">
                <a16:creationId xmlns:a16="http://schemas.microsoft.com/office/drawing/2014/main" id="{DECDAEF4-293C-4BFA-C754-4F6E31BB0008}"/>
              </a:ext>
            </a:extLst>
          </p:cNvPr>
          <p:cNvSpPr txBox="1"/>
          <p:nvPr/>
        </p:nvSpPr>
        <p:spPr>
          <a:xfrm>
            <a:off x="9387504" y="541785"/>
            <a:ext cx="2629158" cy="44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ru-RU" kern="0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тыс. рублей</a:t>
            </a:r>
            <a:endParaRPr kern="0" dirty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186" name="Google Shape;186;p18">
            <a:extLst>
              <a:ext uri="{FF2B5EF4-FFF2-40B4-BE49-F238E27FC236}">
                <a16:creationId xmlns:a16="http://schemas.microsoft.com/office/drawing/2014/main" id="{244999D1-8319-3F0E-8586-08018704E905}"/>
              </a:ext>
            </a:extLst>
          </p:cNvPr>
          <p:cNvCxnSpPr>
            <a:cxnSpLocks/>
          </p:cNvCxnSpPr>
          <p:nvPr/>
        </p:nvCxnSpPr>
        <p:spPr>
          <a:xfrm>
            <a:off x="641340" y="888354"/>
            <a:ext cx="11245458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96" name="Google Shape;196;p18">
            <a:extLst>
              <a:ext uri="{FF2B5EF4-FFF2-40B4-BE49-F238E27FC236}">
                <a16:creationId xmlns:a16="http://schemas.microsoft.com/office/drawing/2014/main" id="{6BC9EFC0-8E46-C2D9-05C1-97EA342E02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6605858"/>
              </p:ext>
            </p:extLst>
          </p:nvPr>
        </p:nvGraphicFramePr>
        <p:xfrm>
          <a:off x="641340" y="1033218"/>
          <a:ext cx="3240000" cy="51342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0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spc="3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Montserrat SemiBold"/>
                          <a:cs typeface="Montserrat SemiBold"/>
                          <a:sym typeface="Montserrat SemiBold"/>
                        </a:rPr>
                        <a:t>МЕЖБЮДЖЕТНЫЕ ТРАНСФЕРТЫ:</a:t>
                      </a:r>
                    </a:p>
                  </a:txBody>
                  <a:tcPr marL="121900" marR="121900" marT="121900" marB="121900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ABF">
                        <a:alpha val="475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Ежемесячное денежное вознаграждение за классное руководство педагогическим работникам государственных и муниципальных образовательных организаций</a:t>
                      </a:r>
                      <a:endParaRPr sz="1200" dirty="0">
                        <a:solidFill>
                          <a:srgbClr val="0070C0"/>
                        </a:solidFill>
                        <a:latin typeface="Century Gothic" panose="020B0502020202020204" pitchFamily="34" charset="0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108000" marR="72000" marT="72000" marB="72000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400" b="1" i="0" u="none" strike="noStrike" cap="none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sym typeface="Montserrat Medium"/>
                        </a:rPr>
                        <a:t>36 146,0</a:t>
                      </a:r>
                      <a:endParaRPr sz="1400" b="1" i="0" u="none" strike="noStrike" cap="none" dirty="0">
                        <a:solidFill>
                          <a:srgbClr val="0070C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  <a:sym typeface="Montserrat Medium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845332"/>
                  </a:ext>
                </a:extLst>
              </a:tr>
              <a:tr h="487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200" b="1" i="0" u="none" strike="noStrike" cap="none" dirty="0">
                          <a:solidFill>
                            <a:srgbClr val="FF6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sym typeface="Montserrat SemiBold"/>
                        </a:rPr>
                        <a:t>Поддержка советников директоров по воспитанию в государственных, муниципальных общеобразовательных и профессиональных организациях: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sym typeface="Montserrat SemiBold"/>
                        </a:rPr>
                        <a:t>ежемесячное денежного вознаграждение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sym typeface="Montserrat SemiBold"/>
                        </a:rPr>
                        <a:t>мероприятия по обеспечению деятельности</a:t>
                      </a:r>
                      <a:endParaRPr sz="1200" b="0" i="0" u="none" strike="noStrike" cap="non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  <a:sym typeface="Montserrat SemiBold"/>
                      </a:endParaRPr>
                    </a:p>
                  </a:txBody>
                  <a:tcPr marL="108000" marR="72000" marT="72000" marB="72000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200" b="1" i="0" u="none" strike="noStrike" cap="none" dirty="0">
                        <a:solidFill>
                          <a:srgbClr val="FF600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  <a:sym typeface="Montserrat SemiBold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1" i="0" u="none" strike="noStrike" cap="none" dirty="0">
                          <a:solidFill>
                            <a:srgbClr val="FF6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sym typeface="Montserrat SemiBold"/>
                        </a:rPr>
                        <a:t> </a:t>
                      </a:r>
                      <a:r>
                        <a:rPr lang="ru-RU" sz="1400" b="1" i="0" u="none" strike="noStrike" cap="none" dirty="0">
                          <a:solidFill>
                            <a:srgbClr val="FF6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sym typeface="Montserrat SemiBold"/>
                        </a:rPr>
                        <a:t>5 255,3: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400" b="0" i="0" u="none" strike="noStrike" cap="non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  <a:sym typeface="Montserrat SemiBold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400" b="0" i="0" u="none" strike="noStrike" cap="non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  <a:sym typeface="Montserrat SemiBold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sym typeface="Montserrat SemiBold"/>
                        </a:rPr>
                        <a:t>1 054,6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sym typeface="Montserrat SemiBold"/>
                        </a:rPr>
                        <a:t>4 200,7</a:t>
                      </a:r>
                    </a:p>
                  </a:txBody>
                  <a:tcPr marL="72000" marR="72000" marT="72000" marB="7200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7152787"/>
                  </a:ext>
                </a:extLst>
              </a:tr>
            </a:tbl>
          </a:graphicData>
        </a:graphic>
      </p:graphicFrame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EB82876E-42E9-A5E8-36B5-B48E10FA81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9451317"/>
              </p:ext>
            </p:extLst>
          </p:nvPr>
        </p:nvGraphicFramePr>
        <p:xfrm>
          <a:off x="3807424" y="1555279"/>
          <a:ext cx="4577153" cy="458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Google Shape;197;p18">
            <a:extLst>
              <a:ext uri="{FF2B5EF4-FFF2-40B4-BE49-F238E27FC236}">
                <a16:creationId xmlns:a16="http://schemas.microsoft.com/office/drawing/2014/main" id="{DCE101B2-FDD5-E274-430F-DF944D0F3A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9956792"/>
              </p:ext>
            </p:extLst>
          </p:nvPr>
        </p:nvGraphicFramePr>
        <p:xfrm>
          <a:off x="8466633" y="1033218"/>
          <a:ext cx="3420000" cy="53045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spc="3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Montserrat SemiBold"/>
                          <a:cs typeface="Montserrat SemiBold"/>
                          <a:sym typeface="Montserrat SemiBold"/>
                        </a:rPr>
                        <a:t>ПРОЧИЕ МЕЖБЮДЖЕТНЫЕ ТРАНСФЕРТЫ:</a:t>
                      </a:r>
                    </a:p>
                  </a:txBody>
                  <a:tcPr marL="121900" marR="121900" marT="121900" marB="121900">
                    <a:lnL w="19050" cap="flat" cmpd="sng" algn="ctr">
                      <a:solidFill>
                        <a:srgbClr val="91C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1C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1C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1C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ABF">
                        <a:alpha val="475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b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Montserrat Medium"/>
                          <a:cs typeface="Montserrat Medium"/>
                          <a:sym typeface="Montserrat Medium"/>
                        </a:rPr>
                        <a:t>Ежемесячная доплата за напряжённый труд работникам муниципальных дошкольных и общеобразовательных организаций</a:t>
                      </a:r>
                      <a:endParaRPr sz="1050" b="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72000" marR="36000" marT="36000" marB="36000" anchor="ctr">
                    <a:lnL w="19050" cap="flat" cmpd="sng" algn="ctr">
                      <a:solidFill>
                        <a:srgbClr val="91C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91C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sym typeface="Arial"/>
                        </a:rPr>
                        <a:t>63 826,0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1C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1C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b="0" i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sym typeface="Arial"/>
                        </a:rPr>
                        <a:t>Сохранение достигнутого уровня заработной платы работников социальной сферы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72000" marR="36000" marT="36000" marB="36000" anchor="ctr">
                    <a:lnL w="19050" cap="flat" cmpd="sng" algn="ctr">
                      <a:solidFill>
                        <a:srgbClr val="91C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sym typeface="Montserrat SemiBold"/>
                        </a:rPr>
                        <a:t>30 313,0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  <a:sym typeface="Montserrat SemiBold"/>
                      </a:endParaRP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1C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b="0" i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sym typeface="Montserrat Medium"/>
                        </a:rPr>
                        <a:t>Стимулирующие выплаты руководителям муниципальных общеобразовательных организаций по итогам оценки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  <a:sym typeface="Montserrat Medium"/>
                      </a:endParaRPr>
                    </a:p>
                  </a:txBody>
                  <a:tcPr marL="72000" marR="36000" marT="36000" marB="36000" anchor="ctr">
                    <a:lnL w="19050" cap="flat" cmpd="sng" algn="ctr">
                      <a:solidFill>
                        <a:srgbClr val="91C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Montserrat SemiBold"/>
                          <a:cs typeface="Montserrat SemiBold"/>
                          <a:sym typeface="Montserrat SemiBold"/>
                        </a:rPr>
                        <a:t>9 965,5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1C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545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050" b="0" i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Финансовое обеспечение выплат преподавателям в сфере культуры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  <a:sym typeface="Montserrat Medium"/>
                      </a:endParaRPr>
                    </a:p>
                  </a:txBody>
                  <a:tcPr marL="72000" marR="36000" marT="36000" marB="36000" anchor="ctr">
                    <a:lnL w="19050" cap="flat" cmpd="sng" algn="ctr">
                      <a:solidFill>
                        <a:srgbClr val="91C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Montserrat SemiBold"/>
                          <a:cs typeface="Montserrat SemiBold"/>
                          <a:sym typeface="Montserrat SemiBold"/>
                        </a:rPr>
                        <a:t>5 937,1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1C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062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b="0" i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Поощрение муниципальных управленческих команд за достижение показателей эффективности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  <a:sym typeface="Montserrat Medium"/>
                      </a:endParaRPr>
                    </a:p>
                  </a:txBody>
                  <a:tcPr marL="72000" marR="36000" marT="36000" marB="36000" anchor="ctr">
                    <a:lnL w="19050" cap="flat" cmpd="sng" algn="ctr">
                      <a:solidFill>
                        <a:srgbClr val="91C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Montserrat SemiBold"/>
                          <a:cs typeface="Montserrat SemiBold"/>
                          <a:sym typeface="Montserrat SemiBold"/>
                        </a:rPr>
                        <a:t>4 490,2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1C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050" b="0" i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Освобождение от платы отдельных категорий семей в дошкольных образовательных учреждениях МО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  <a:sym typeface="Montserrat Medium"/>
                      </a:endParaRPr>
                    </a:p>
                  </a:txBody>
                  <a:tcPr marL="72000" marR="36000" marT="36000" marB="36000" anchor="ctr">
                    <a:lnL w="19050" cap="flat" cmpd="sng" algn="ctr">
                      <a:solidFill>
                        <a:srgbClr val="91C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Montserrat SemiBold"/>
                          <a:cs typeface="Montserrat SemiBold"/>
                          <a:sym typeface="Montserrat SemiBold"/>
                        </a:rPr>
                        <a:t>819,7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1C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202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050" b="0" i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Бесплатное посещение платных дополнительных образовательных программ, включая сферу искусств, для детей из отдельных категорий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  <a:sym typeface="Montserrat Medium"/>
                      </a:endParaRPr>
                    </a:p>
                  </a:txBody>
                  <a:tcPr marL="72000" marR="36000" marT="36000" marB="36000" anchor="ctr">
                    <a:lnL w="19050" cap="flat" cmpd="sng" algn="ctr">
                      <a:solidFill>
                        <a:srgbClr val="91C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91C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Montserrat SemiBold"/>
                          <a:cs typeface="Montserrat SemiBold"/>
                          <a:sym typeface="Montserrat SemiBold"/>
                        </a:rPr>
                        <a:t>316,8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1C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91C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302435"/>
                  </a:ext>
                </a:extLst>
              </a:tr>
            </a:tbl>
          </a:graphicData>
        </a:graphic>
      </p:graphicFrame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3FD23A5B-B8D5-CABE-8403-983BA6032A35}"/>
              </a:ext>
            </a:extLst>
          </p:cNvPr>
          <p:cNvSpPr/>
          <p:nvPr/>
        </p:nvSpPr>
        <p:spPr>
          <a:xfrm>
            <a:off x="8073242" y="1174635"/>
            <a:ext cx="360000" cy="360000"/>
          </a:xfrm>
          <a:prstGeom prst="rightArrow">
            <a:avLst>
              <a:gd name="adj1" fmla="val 9321"/>
              <a:gd name="adj2" fmla="val 100000"/>
            </a:avLst>
          </a:prstGeom>
          <a:solidFill>
            <a:srgbClr val="A0D700"/>
          </a:solidFill>
          <a:ln>
            <a:solidFill>
              <a:srgbClr val="91C7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AFE2A9-ABFB-8C0D-9EAB-894C18999B17}"/>
              </a:ext>
            </a:extLst>
          </p:cNvPr>
          <p:cNvSpPr txBox="1"/>
          <p:nvPr/>
        </p:nvSpPr>
        <p:spPr>
          <a:xfrm>
            <a:off x="148255" y="2399143"/>
            <a:ext cx="36000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ru-RU" b="0" i="0" dirty="0">
                <a:effectLst/>
                <a:latin typeface="-apple-system"/>
              </a:rPr>
              <a:t>👩‍🏫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75D91A-8DB6-1349-C063-58CE6CEC13E8}"/>
              </a:ext>
            </a:extLst>
          </p:cNvPr>
          <p:cNvSpPr txBox="1"/>
          <p:nvPr/>
        </p:nvSpPr>
        <p:spPr>
          <a:xfrm>
            <a:off x="148255" y="4089526"/>
            <a:ext cx="36000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ru-RU" b="0" i="0" dirty="0">
                <a:effectLst/>
                <a:latin typeface="-apple-system"/>
              </a:rPr>
              <a:t>🤝</a:t>
            </a:r>
            <a:endParaRPr lang="ru-RU" dirty="0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1649592C-4BB6-AB8E-0525-70A64A1A0DDB}"/>
              </a:ext>
            </a:extLst>
          </p:cNvPr>
          <p:cNvSpPr txBox="1">
            <a:spLocks/>
          </p:cNvSpPr>
          <p:nvPr/>
        </p:nvSpPr>
        <p:spPr>
          <a:xfrm>
            <a:off x="11112000" y="6606000"/>
            <a:ext cx="1080000" cy="252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40BAD2"/>
                </a:solidFill>
                <a:latin typeface="Century Gothic"/>
              </a:rPr>
              <a:t>СЛАЙД </a:t>
            </a:r>
            <a:fld id="{8104C915-17D6-486A-86EC-048CBE10C825}" type="slidenum">
              <a:rPr lang="en-US" sz="1200" b="1" smtClean="0">
                <a:solidFill>
                  <a:srgbClr val="40BAD2"/>
                </a:solidFill>
                <a:latin typeface="Century Gothic"/>
              </a:rPr>
              <a:pPr algn="ctr">
                <a:defRPr/>
              </a:pPr>
              <a:t>11</a:t>
            </a:fld>
            <a:endParaRPr lang="en-US" sz="1200" b="1" dirty="0">
              <a:solidFill>
                <a:srgbClr val="40BAD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73307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rgbClr val="ADE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64B9EB9-7DD4-495F-B339-4B8ECB2FC66C}"/>
              </a:ext>
            </a:extLst>
          </p:cNvPr>
          <p:cNvSpPr txBox="1"/>
          <p:nvPr/>
        </p:nvSpPr>
        <p:spPr>
          <a:xfrm flipH="1">
            <a:off x="0" y="97712"/>
            <a:ext cx="1016745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ИНФОРМАЦИЯ О РАСХОДАХ  БЮДЖЕТА В РАЗРЕЗЕ  МУНИЦИПАЛЬНЫХ ПРОГРАММ ГОРОДСКОГО ОКРУГА ЖУКОВСКИЙ ЗА 2025 ГОД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98CBFD0-3E2A-442C-81F2-6E8328FFD9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362835"/>
              </p:ext>
            </p:extLst>
          </p:nvPr>
        </p:nvGraphicFramePr>
        <p:xfrm>
          <a:off x="519881" y="744043"/>
          <a:ext cx="11152237" cy="5781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9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8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53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80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44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№ 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n/n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E1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 программ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E1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тыс. рублей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E1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rgbClr val="46C3A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исполнения плана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5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План 2025 года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Факт 2025 года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E1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4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 Муниципальная программа «Здравоохранение»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4 600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4 595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4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 Муниципальная программа «Культура и туризм»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507 120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506 668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4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 Муниципальная программа «Образование»                 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3 016 116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2 992 532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4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 Муниципальная программа «Социальная защита населения»                 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41 186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38 659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93,86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44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 Муниципальная программа «Спорт»                 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207 288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207 287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44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 Муниципальная программа «Развитие сельского хозяйства»                 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71,22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44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 Муниципальная программа «Экология и окружающая среда»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10 613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9 587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90,33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44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 Муниципальная программа «Безопасность и обеспечение безопасности жизнедеятельности</a:t>
                      </a: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населения»                 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108 107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104 541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44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 Муниципальная программа «Жилище»                 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5 995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5 900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69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 Муниципальная программа «Развитие инженерной инфраструктуры и энергоэффективности и</a:t>
                      </a: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отрасли обращения с отходами»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337 061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312 649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92,76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44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 Муниципальная программа «Предпринимательство»                 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38 505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38 307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44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 Муниципальная программа «Управление имуществом и муниципальными финансами»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493 417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475 897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69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 Муниципальная программа  «Развитие институтов гражданского общества, повышение эффективности местного самоуправления и реализации молодежной политики»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45 298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44 121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44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 Муниципальная программа «Развитие и функционирование дорожно-транспортного комплекса»             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233 131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219 165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94,01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44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 Муниципальная программа «Цифровое муниципальное образование»                                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124 573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123 051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44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 Муниципальная программа «Архитектура и градостроительство»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4 770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2 364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49,56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44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 Муниципальная программа «Формирование современной комфортной городской среды»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900 316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753 067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83,64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942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 Муниципальная программа «Строительство и капитальный ремонт объектов социальной инфраструктуры»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44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 Муниципальная программа «Переселение граждан из аварийного жилищного фонда»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541 395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539 547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99,66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43905">
                <a:tc gridSpan="2">
                  <a:txBody>
                    <a:bodyPr/>
                    <a:lstStyle/>
                    <a:p>
                      <a:pPr lvl="1"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Итого по муниципальным программам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6 620 529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6 378 677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24460">
                <a:tc gridSpan="2">
                  <a:txBody>
                    <a:bodyPr/>
                    <a:lstStyle/>
                    <a:p>
                      <a:pPr lvl="1" algn="l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Непрограммные расходы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96 281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95 537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24460">
                <a:tc gridSpan="2">
                  <a:txBody>
                    <a:bodyPr/>
                    <a:lstStyle/>
                    <a:p>
                      <a:pPr lvl="1" algn="l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ВСЕГО РАСХОДОВ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6 716 810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6 474 214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5B17EFF2-DFC7-0FAC-02E4-DDC8ED05A075}"/>
              </a:ext>
            </a:extLst>
          </p:cNvPr>
          <p:cNvSpPr txBox="1">
            <a:spLocks/>
          </p:cNvSpPr>
          <p:nvPr/>
        </p:nvSpPr>
        <p:spPr>
          <a:xfrm>
            <a:off x="11112000" y="6606000"/>
            <a:ext cx="1080000" cy="252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40BAD2"/>
                </a:solidFill>
                <a:latin typeface="Century Gothic"/>
              </a:rPr>
              <a:t>СЛАЙД </a:t>
            </a:r>
            <a:fld id="{8104C915-17D6-486A-86EC-048CBE10C825}" type="slidenum">
              <a:rPr lang="en-US" sz="1200" b="1" smtClean="0">
                <a:solidFill>
                  <a:srgbClr val="40BAD2"/>
                </a:solidFill>
                <a:latin typeface="Century Gothic"/>
              </a:rPr>
              <a:pPr algn="ctr">
                <a:defRPr/>
              </a:pPr>
              <a:t>12</a:t>
            </a:fld>
            <a:endParaRPr lang="en-US" sz="1200" b="1" dirty="0">
              <a:solidFill>
                <a:srgbClr val="40BAD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71841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A33D7890-AC30-0EEA-A76F-9590E57B98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9486809"/>
              </p:ext>
            </p:extLst>
          </p:nvPr>
        </p:nvGraphicFramePr>
        <p:xfrm>
          <a:off x="-1" y="861774"/>
          <a:ext cx="12191999" cy="5960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rgbClr val="ADE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64B9EB9-7DD4-495F-B339-4B8ECB2FC66C}"/>
              </a:ext>
            </a:extLst>
          </p:cNvPr>
          <p:cNvSpPr txBox="1"/>
          <p:nvPr/>
        </p:nvSpPr>
        <p:spPr>
          <a:xfrm flipH="1">
            <a:off x="193963" y="235918"/>
            <a:ext cx="971203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БЮДЖЕТ В РАЗРЕЗЕ ПРОГРАММНЫХ И НЕПРОГРАММНЫХ РАСХОДОВ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ГОРОДСКОГО ОКРУГА ЖУКОВСКИЙ ЗА 2025 ГОД - 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Roboto Condensed" charset="0"/>
              </a:rPr>
              <a:t>6 474 млн руб.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2A4F589D-6673-8484-B2DB-97173615061E}"/>
              </a:ext>
            </a:extLst>
          </p:cNvPr>
          <p:cNvSpPr txBox="1">
            <a:spLocks/>
          </p:cNvSpPr>
          <p:nvPr/>
        </p:nvSpPr>
        <p:spPr>
          <a:xfrm>
            <a:off x="11112000" y="6606000"/>
            <a:ext cx="1080000" cy="252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40BAD2"/>
                </a:solidFill>
                <a:latin typeface="Century Gothic"/>
              </a:rPr>
              <a:t>СЛАЙД </a:t>
            </a:r>
            <a:fld id="{8104C915-17D6-486A-86EC-048CBE10C825}" type="slidenum">
              <a:rPr lang="en-US" sz="1200" b="1" smtClean="0">
                <a:solidFill>
                  <a:srgbClr val="40BAD2"/>
                </a:solidFill>
                <a:latin typeface="Century Gothic"/>
              </a:rPr>
              <a:pPr algn="ctr">
                <a:defRPr/>
              </a:pPr>
              <a:t>13</a:t>
            </a:fld>
            <a:endParaRPr lang="en-US" sz="1200" b="1" dirty="0">
              <a:solidFill>
                <a:srgbClr val="40BAD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03510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rgbClr val="ADE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41F53984-696E-43E6-A8D4-01F94E6A2F94}"/>
              </a:ext>
            </a:extLst>
          </p:cNvPr>
          <p:cNvSpPr/>
          <p:nvPr/>
        </p:nvSpPr>
        <p:spPr>
          <a:xfrm>
            <a:off x="5845687" y="595197"/>
            <a:ext cx="5400000" cy="1015663"/>
          </a:xfrm>
          <a:prstGeom prst="rect">
            <a:avLst/>
          </a:prstGeom>
          <a:solidFill>
            <a:srgbClr val="72E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2025 год – </a:t>
            </a:r>
            <a:r>
              <a:rPr kumimoji="0" lang="ru-RU" altLang="ko-KR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4,6 млн руб</a:t>
            </a: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., </a:t>
            </a:r>
          </a:p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 том числе</a:t>
            </a: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B9ECE6FF-1D1B-46F9-B713-940B206E4BCA}"/>
              </a:ext>
            </a:extLst>
          </p:cNvPr>
          <p:cNvSpPr/>
          <p:nvPr/>
        </p:nvSpPr>
        <p:spPr>
          <a:xfrm>
            <a:off x="664568" y="1391068"/>
            <a:ext cx="5364000" cy="941234"/>
          </a:xfrm>
          <a:prstGeom prst="rect">
            <a:avLst/>
          </a:prstGeom>
          <a:solidFill>
            <a:srgbClr val="8B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A1CF0A-CC82-4B0C-80D9-D2B335C25E7D}"/>
              </a:ext>
            </a:extLst>
          </p:cNvPr>
          <p:cNvSpPr txBox="1"/>
          <p:nvPr/>
        </p:nvSpPr>
        <p:spPr>
          <a:xfrm>
            <a:off x="664568" y="1596947"/>
            <a:ext cx="5364000" cy="430887"/>
          </a:xfrm>
          <a:prstGeom prst="rect">
            <a:avLst/>
          </a:prstGeom>
          <a:noFill/>
        </p:spPr>
        <p:txBody>
          <a:bodyPr wrap="square" lIns="72000" tIns="0" rIns="36000" bIns="0" rtlCol="0" anchor="ctr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«Здравоохранение»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A1A51EB7-E901-4BB9-9A10-8BFBAEFA9AB9}"/>
              </a:ext>
            </a:extLst>
          </p:cNvPr>
          <p:cNvSpPr txBox="1">
            <a:spLocks/>
          </p:cNvSpPr>
          <p:nvPr/>
        </p:nvSpPr>
        <p:spPr>
          <a:xfrm>
            <a:off x="664568" y="275512"/>
            <a:ext cx="5181119" cy="1129469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городского округа Жуковский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rial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0A02ACB-0A1D-4F50-9CE0-738FBC8558D5}"/>
              </a:ext>
            </a:extLst>
          </p:cNvPr>
          <p:cNvSpPr/>
          <p:nvPr/>
        </p:nvSpPr>
        <p:spPr>
          <a:xfrm>
            <a:off x="696000" y="3282788"/>
            <a:ext cx="53325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sng" strike="noStrike" kern="1500" cap="none" spc="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2500" b="1" i="0" u="none" strike="noStrike" kern="1500" cap="none" spc="50" normalizeH="0" baseline="0" noProof="0" dirty="0">
                <a:ln>
                  <a:noFill/>
                </a:ln>
                <a:solidFill>
                  <a:srgbClr val="004B2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2500" b="0" i="0" u="none" strike="noStrike" kern="15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Финансовое обеспечение системы организации медицинской помощи – </a:t>
            </a:r>
            <a:r>
              <a:rPr kumimoji="0" lang="ru-RU" sz="2500" b="1" i="0" u="none" strike="noStrike" kern="15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4,6 млн руб</a:t>
            </a:r>
            <a:r>
              <a:rPr kumimoji="0" lang="ru-RU" sz="2500" b="0" i="0" u="none" strike="noStrike" kern="15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kumimoji="0" lang="ru-RU" sz="2500" b="0" i="0" u="none" strike="noStrike" kern="1500" cap="none" spc="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E1A36311-D96D-A758-AD52-EE2DFA5369E5}"/>
              </a:ext>
            </a:extLst>
          </p:cNvPr>
          <p:cNvGraphicFramePr/>
          <p:nvPr/>
        </p:nvGraphicFramePr>
        <p:xfrm>
          <a:off x="6028567" y="2041606"/>
          <a:ext cx="5364000" cy="4451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3DF3FFDA-6B71-2A70-4BCB-262233D777EF}"/>
              </a:ext>
            </a:extLst>
          </p:cNvPr>
          <p:cNvSpPr txBox="1">
            <a:spLocks/>
          </p:cNvSpPr>
          <p:nvPr/>
        </p:nvSpPr>
        <p:spPr>
          <a:xfrm>
            <a:off x="11112000" y="6606000"/>
            <a:ext cx="1080000" cy="252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40BAD2"/>
                </a:solidFill>
                <a:latin typeface="Century Gothic"/>
              </a:rPr>
              <a:t>СЛАЙД </a:t>
            </a:r>
            <a:fld id="{8104C915-17D6-486A-86EC-048CBE10C825}" type="slidenum">
              <a:rPr lang="en-US" sz="1200" b="1" smtClean="0">
                <a:solidFill>
                  <a:srgbClr val="40BAD2"/>
                </a:solidFill>
                <a:latin typeface="Century Gothic"/>
              </a:rPr>
              <a:pPr algn="ctr">
                <a:defRPr/>
              </a:pPr>
              <a:t>14</a:t>
            </a:fld>
            <a:endParaRPr lang="en-US" sz="1200" b="1" dirty="0">
              <a:solidFill>
                <a:srgbClr val="40BAD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74657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rgbClr val="ADE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98D918EC-4CA6-4687-A7EC-121C4175E47B}"/>
              </a:ext>
            </a:extLst>
          </p:cNvPr>
          <p:cNvSpPr/>
          <p:nvPr/>
        </p:nvSpPr>
        <p:spPr>
          <a:xfrm>
            <a:off x="5875244" y="582112"/>
            <a:ext cx="5400000" cy="10076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2025 год - </a:t>
            </a:r>
            <a:r>
              <a:rPr kumimoji="0" lang="ru-RU" altLang="ko-KR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506,7 млн руб</a:t>
            </a: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., </a:t>
            </a:r>
          </a:p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 том числе</a:t>
            </a: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8" name="Rectangle 21">
            <a:extLst>
              <a:ext uri="{FF2B5EF4-FFF2-40B4-BE49-F238E27FC236}">
                <a16:creationId xmlns:a16="http://schemas.microsoft.com/office/drawing/2014/main" id="{562DCD04-7F19-44D3-8663-9B7611D6749E}"/>
              </a:ext>
            </a:extLst>
          </p:cNvPr>
          <p:cNvSpPr/>
          <p:nvPr/>
        </p:nvSpPr>
        <p:spPr>
          <a:xfrm>
            <a:off x="664567" y="1391300"/>
            <a:ext cx="5364000" cy="927027"/>
          </a:xfrm>
          <a:prstGeom prst="rect">
            <a:avLst/>
          </a:prstGeom>
          <a:solidFill>
            <a:srgbClr val="A9A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340533-3CFC-405C-B692-715AC6A3E7DD}"/>
              </a:ext>
            </a:extLst>
          </p:cNvPr>
          <p:cNvSpPr txBox="1"/>
          <p:nvPr/>
        </p:nvSpPr>
        <p:spPr>
          <a:xfrm>
            <a:off x="644247" y="1562324"/>
            <a:ext cx="5323361" cy="430887"/>
          </a:xfrm>
          <a:prstGeom prst="rect">
            <a:avLst/>
          </a:prstGeom>
          <a:noFill/>
        </p:spPr>
        <p:txBody>
          <a:bodyPr wrap="square" lIns="72000" tIns="0" rIns="36000" bIns="0" rtlCol="0" anchor="ctr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«Культура и туризм»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A77408B6-F963-4817-A991-3B0FBE759A82}"/>
              </a:ext>
            </a:extLst>
          </p:cNvPr>
          <p:cNvSpPr txBox="1">
            <a:spLocks/>
          </p:cNvSpPr>
          <p:nvPr/>
        </p:nvSpPr>
        <p:spPr>
          <a:xfrm>
            <a:off x="644247" y="332992"/>
            <a:ext cx="5230997" cy="107860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R="0" lvl="0" indent="0" algn="ctr" defTabSz="914400" fontAlgn="auto" latinLnBrk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entury Gothic"/>
                <a:cs typeface="Arial" pitchFamily="34" charset="0"/>
              </a:defRPr>
            </a:lvl1pPr>
            <a:lvl2pPr marL="742950" indent="-285750" defTabSz="914400" latinLnBrk="1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 latinLnBrk="1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 latinLnBrk="1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 latinLnBrk="1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 latinLnBrk="1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 latinLnBrk="1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 latinLnBrk="1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 latinLnBrk="1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городского округа Жуковский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rial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04F67EA-D15C-4F79-9944-D6CECAE021D4}"/>
              </a:ext>
            </a:extLst>
          </p:cNvPr>
          <p:cNvSpPr/>
          <p:nvPr/>
        </p:nvSpPr>
        <p:spPr>
          <a:xfrm>
            <a:off x="6141919" y="1933897"/>
            <a:ext cx="5385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500" cap="none" spc="50" normalizeH="0" baseline="0" noProof="0" dirty="0">
                <a:ln>
                  <a:noFill/>
                </a:ln>
                <a:solidFill>
                  <a:srgbClr val="283E4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1800" b="1" i="0" u="none" strike="noStrike" kern="1500" cap="none" spc="50" normalizeH="0" baseline="0" noProof="0" dirty="0">
                <a:ln>
                  <a:noFill/>
                </a:ln>
                <a:solidFill>
                  <a:srgbClr val="507C89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1800" b="0" i="0" u="none" strike="noStrike" kern="15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Развитие музейного дела – </a:t>
            </a:r>
            <a:r>
              <a:rPr kumimoji="0" lang="ru-RU" sz="1800" b="1" i="0" u="none" strike="noStrike" kern="15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9,8 млн руб</a:t>
            </a:r>
            <a:r>
              <a:rPr kumimoji="0" lang="ru-RU" sz="1800" b="0" i="0" u="none" strike="noStrike" kern="15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kumimoji="0" lang="ru-RU" sz="1800" b="0" i="0" u="none" strike="noStrike" kern="1500" cap="none" spc="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3964E87-0EEF-4D43-ABFA-84E5A3D39E09}"/>
              </a:ext>
            </a:extLst>
          </p:cNvPr>
          <p:cNvSpPr/>
          <p:nvPr/>
        </p:nvSpPr>
        <p:spPr>
          <a:xfrm>
            <a:off x="6048887" y="2688722"/>
            <a:ext cx="5385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500" cap="none" spc="50" normalizeH="0" baseline="0" noProof="0" dirty="0">
                <a:ln>
                  <a:noFill/>
                </a:ln>
                <a:solidFill>
                  <a:srgbClr val="507C89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1800" b="1" i="0" u="none" strike="noStrike" kern="1500" cap="none" spc="50" normalizeH="0" baseline="0" noProof="0" dirty="0">
                <a:ln>
                  <a:noFill/>
                </a:ln>
                <a:solidFill>
                  <a:srgbClr val="507C89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1800" b="0" i="0" u="none" strike="noStrike" kern="15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Развитие библиотечного дела – </a:t>
            </a:r>
            <a:r>
              <a:rPr kumimoji="0" lang="ru-RU" sz="1800" b="1" i="0" u="none" strike="noStrike" kern="15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47,8 млн руб</a:t>
            </a:r>
            <a:r>
              <a:rPr kumimoji="0" lang="ru-RU" sz="1800" b="0" i="0" u="none" strike="noStrike" kern="15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kumimoji="0" lang="ru-RU" sz="1800" b="0" i="0" u="none" strike="noStrike" kern="1500" cap="none" spc="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7EC5B62-DD0A-4E03-9CA2-180AB9DB81BD}"/>
              </a:ext>
            </a:extLst>
          </p:cNvPr>
          <p:cNvSpPr/>
          <p:nvPr/>
        </p:nvSpPr>
        <p:spPr>
          <a:xfrm>
            <a:off x="6096000" y="3443547"/>
            <a:ext cx="5179245" cy="147732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500" cap="none" spc="100" normalizeH="0" baseline="0" noProof="0" dirty="0">
                <a:ln>
                  <a:noFill/>
                </a:ln>
                <a:solidFill>
                  <a:srgbClr val="507C89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1800" b="1" i="0" u="none" strike="noStrike" kern="1500" cap="none" spc="100" normalizeH="0" baseline="0" noProof="0" dirty="0">
                <a:ln>
                  <a:noFill/>
                </a:ln>
                <a:solidFill>
                  <a:srgbClr val="507C89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1800" b="0" i="0" u="none" strike="noStrike" kern="15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Развитие профессионального искусства, гастрольно-концертной и культурно-досуговой деятельности, кинематографии – </a:t>
            </a:r>
            <a:r>
              <a:rPr kumimoji="0" lang="ru-RU" sz="1800" b="1" i="0" u="none" strike="noStrike" kern="15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193,6 млн руб</a:t>
            </a:r>
            <a:r>
              <a:rPr kumimoji="0" lang="ru-RU" sz="1800" b="0" i="0" u="none" strike="noStrike" kern="15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6AD322E-61C8-4AEC-AD67-FE3DF55A5252}"/>
              </a:ext>
            </a:extLst>
          </p:cNvPr>
          <p:cNvSpPr/>
          <p:nvPr/>
        </p:nvSpPr>
        <p:spPr>
          <a:xfrm>
            <a:off x="6074686" y="4983226"/>
            <a:ext cx="536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2000" cap="none" spc="50" normalizeH="0" baseline="0" noProof="0" dirty="0">
                <a:ln>
                  <a:noFill/>
                </a:ln>
                <a:solidFill>
                  <a:srgbClr val="507C89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1800" b="1" i="0" u="none" strike="noStrike" kern="2000" cap="none" spc="50" normalizeH="0" baseline="0" noProof="0" dirty="0">
                <a:ln>
                  <a:noFill/>
                </a:ln>
                <a:solidFill>
                  <a:srgbClr val="507C89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1800" b="0" i="0" u="none" strike="noStrike" kern="20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Развитие образования в сфере культуры – </a:t>
            </a:r>
            <a:r>
              <a:rPr kumimoji="0" lang="ru-RU" sz="1800" b="1" i="0" u="none" strike="noStrike" kern="20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243,2 млн руб</a:t>
            </a:r>
            <a:r>
              <a:rPr kumimoji="0" lang="ru-RU" sz="1800" b="0" i="0" u="none" strike="noStrike" kern="20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kumimoji="0" lang="ru-RU" sz="1800" b="0" i="0" u="none" strike="noStrike" kern="20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305A58A-3D6C-4A1C-AC23-55F2B122B190}"/>
              </a:ext>
            </a:extLst>
          </p:cNvPr>
          <p:cNvSpPr/>
          <p:nvPr/>
        </p:nvSpPr>
        <p:spPr>
          <a:xfrm>
            <a:off x="6096000" y="5629557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500" cap="none" spc="50" normalizeH="0" baseline="0" noProof="0" dirty="0">
                <a:ln>
                  <a:noFill/>
                </a:ln>
                <a:solidFill>
                  <a:srgbClr val="507C89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 </a:t>
            </a:r>
            <a:r>
              <a:rPr kumimoji="0" lang="ru-RU" sz="1800" b="0" i="0" u="none" strike="noStrike" kern="15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Обеспечивающая подпрограмма – </a:t>
            </a:r>
            <a:r>
              <a:rPr kumimoji="0" lang="ru-RU" sz="1800" b="1" i="0" u="none" strike="noStrike" kern="15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12,3 млн руб</a:t>
            </a:r>
            <a:r>
              <a:rPr kumimoji="0" lang="ru-RU" sz="1800" b="0" i="0" u="none" strike="noStrike" kern="15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kumimoji="0" lang="ru-RU" sz="1800" b="0" i="0" u="none" strike="noStrike" kern="1500" cap="none" spc="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1A0CA670-F86F-DB06-A231-F655EFCA03B1}"/>
              </a:ext>
            </a:extLst>
          </p:cNvPr>
          <p:cNvGraphicFramePr/>
          <p:nvPr/>
        </p:nvGraphicFramePr>
        <p:xfrm>
          <a:off x="664567" y="2318327"/>
          <a:ext cx="5364000" cy="4539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5A2B0749-97FB-3036-BE08-9E1EE3BB8C50}"/>
              </a:ext>
            </a:extLst>
          </p:cNvPr>
          <p:cNvSpPr txBox="1">
            <a:spLocks/>
          </p:cNvSpPr>
          <p:nvPr/>
        </p:nvSpPr>
        <p:spPr>
          <a:xfrm>
            <a:off x="11112000" y="6606000"/>
            <a:ext cx="1080000" cy="252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40BAD2"/>
                </a:solidFill>
                <a:latin typeface="Century Gothic"/>
              </a:rPr>
              <a:t>СЛАЙД </a:t>
            </a:r>
            <a:fld id="{8104C915-17D6-486A-86EC-048CBE10C825}" type="slidenum">
              <a:rPr lang="en-US" sz="1200" b="1" smtClean="0">
                <a:solidFill>
                  <a:srgbClr val="40BAD2"/>
                </a:solidFill>
                <a:latin typeface="Century Gothic"/>
              </a:rPr>
              <a:pPr algn="ctr">
                <a:defRPr/>
              </a:pPr>
              <a:t>15</a:t>
            </a:fld>
            <a:endParaRPr lang="en-US" sz="1200" b="1" dirty="0">
              <a:solidFill>
                <a:srgbClr val="40BAD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00069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rgbClr val="ADE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340533-3CFC-405C-B692-715AC6A3E7DD}"/>
              </a:ext>
            </a:extLst>
          </p:cNvPr>
          <p:cNvSpPr txBox="1"/>
          <p:nvPr/>
        </p:nvSpPr>
        <p:spPr>
          <a:xfrm>
            <a:off x="514714" y="1550337"/>
            <a:ext cx="5323361" cy="430887"/>
          </a:xfrm>
          <a:prstGeom prst="rect">
            <a:avLst/>
          </a:prstGeom>
          <a:noFill/>
        </p:spPr>
        <p:txBody>
          <a:bodyPr wrap="square" lIns="72000" tIns="0" rIns="36000" bIns="0" rtlCol="0" anchor="ctr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«Культура и туризм»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A77408B6-F963-4817-A991-3B0FBE759A82}"/>
              </a:ext>
            </a:extLst>
          </p:cNvPr>
          <p:cNvSpPr txBox="1">
            <a:spLocks/>
          </p:cNvSpPr>
          <p:nvPr/>
        </p:nvSpPr>
        <p:spPr>
          <a:xfrm>
            <a:off x="713295" y="319110"/>
            <a:ext cx="5230997" cy="107860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R="0" lvl="0" indent="0" algn="ctr" defTabSz="914400" fontAlgn="auto" latinLnBrk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/>
                <a:cs typeface="Arial" pitchFamily="34" charset="0"/>
              </a:defRPr>
            </a:lvl1pPr>
            <a:lvl2pPr marL="742950" indent="-285750" defTabSz="914400" latinLnBrk="1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 latinLnBrk="1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 latinLnBrk="1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 latinLnBrk="1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 latinLnBrk="1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 latinLnBrk="1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 latinLnBrk="1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 latinLnBrk="1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городского округа Жуковский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rial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04F67EA-D15C-4F79-9944-D6CECAE021D4}"/>
              </a:ext>
            </a:extLst>
          </p:cNvPr>
          <p:cNvSpPr/>
          <p:nvPr/>
        </p:nvSpPr>
        <p:spPr>
          <a:xfrm>
            <a:off x="6140888" y="1989757"/>
            <a:ext cx="5385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500" cap="none" spc="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1800" b="1" i="0" u="none" strike="noStrike" kern="1500" cap="none" spc="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1800" b="0" i="0" u="none" strike="noStrike" kern="1500" cap="none" spc="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Развитие музейного дела – </a:t>
            </a:r>
            <a:r>
              <a:rPr kumimoji="0" lang="ru-RU" sz="1800" b="1" i="0" u="none" strike="noStrike" kern="1500" cap="none" spc="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9,8 млн руб</a:t>
            </a:r>
            <a:r>
              <a:rPr kumimoji="0" lang="ru-RU" sz="1800" b="0" i="0" u="none" strike="noStrike" kern="1500" cap="none" spc="5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kumimoji="0" lang="ru-RU" sz="1800" b="0" i="0" u="none" strike="noStrike" kern="1500" cap="none" spc="5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3964E87-0EEF-4D43-ABFA-84E5A3D39E09}"/>
              </a:ext>
            </a:extLst>
          </p:cNvPr>
          <p:cNvSpPr/>
          <p:nvPr/>
        </p:nvSpPr>
        <p:spPr>
          <a:xfrm>
            <a:off x="6140888" y="2679686"/>
            <a:ext cx="5385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500" cap="none" spc="50" normalizeH="0" baseline="0" noProof="0" dirty="0">
                <a:ln>
                  <a:noFill/>
                </a:ln>
                <a:solidFill>
                  <a:srgbClr val="F8BE1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1800" b="1" i="0" u="none" strike="noStrike" kern="1500" cap="none" spc="50" normalizeH="0" baseline="0" noProof="0" dirty="0">
                <a:ln>
                  <a:noFill/>
                </a:ln>
                <a:solidFill>
                  <a:srgbClr val="F8BE1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1800" b="0" i="0" u="none" strike="noStrike" kern="1500" cap="none" spc="50" normalizeH="0" baseline="0" noProof="0" dirty="0">
                <a:ln>
                  <a:noFill/>
                </a:ln>
                <a:solidFill>
                  <a:srgbClr val="F8BE1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Развитие библиотечного дела – </a:t>
            </a:r>
            <a:r>
              <a:rPr kumimoji="0" lang="ru-RU" sz="1800" b="1" i="0" u="none" strike="noStrike" kern="1500" cap="none" spc="50" normalizeH="0" baseline="0" noProof="0" dirty="0">
                <a:ln>
                  <a:noFill/>
                </a:ln>
                <a:solidFill>
                  <a:srgbClr val="F8BE1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47,8 млн руб</a:t>
            </a:r>
            <a:r>
              <a:rPr kumimoji="0" lang="ru-RU" sz="1800" b="0" i="0" u="none" strike="noStrike" kern="1500" cap="none" spc="50" normalizeH="0" baseline="0" noProof="0" dirty="0">
                <a:ln>
                  <a:noFill/>
                </a:ln>
                <a:solidFill>
                  <a:srgbClr val="F8BE1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kumimoji="0" lang="ru-RU" sz="1800" b="0" i="0" u="none" strike="noStrike" kern="1500" cap="none" spc="50" normalizeH="0" baseline="0" noProof="0" dirty="0">
              <a:ln>
                <a:noFill/>
              </a:ln>
              <a:solidFill>
                <a:srgbClr val="F8BE1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7EC5B62-DD0A-4E03-9CA2-180AB9DB81BD}"/>
              </a:ext>
            </a:extLst>
          </p:cNvPr>
          <p:cNvSpPr/>
          <p:nvPr/>
        </p:nvSpPr>
        <p:spPr>
          <a:xfrm>
            <a:off x="6126402" y="3438634"/>
            <a:ext cx="5229828" cy="147732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500" cap="none" spc="100" normalizeH="0" baseline="0" noProof="0" dirty="0">
                <a:ln>
                  <a:noFill/>
                </a:ln>
                <a:solidFill>
                  <a:srgbClr val="659A2A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1800" b="1" i="0" u="none" strike="noStrike" kern="1500" cap="none" spc="100" normalizeH="0" baseline="0" noProof="0" dirty="0">
                <a:ln>
                  <a:noFill/>
                </a:ln>
                <a:solidFill>
                  <a:srgbClr val="659A2A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1800" b="0" i="0" u="none" strike="noStrike" kern="1500" cap="none" spc="100" normalizeH="0" baseline="0" noProof="0" dirty="0">
                <a:ln>
                  <a:noFill/>
                </a:ln>
                <a:solidFill>
                  <a:srgbClr val="659A2A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Развитие профессионального искусства, гастрольно-концертной и культурно-досуговой деятельности, кинематографии – </a:t>
            </a:r>
            <a:r>
              <a:rPr kumimoji="0" lang="ru-RU" sz="1800" b="1" i="0" u="none" strike="noStrike" kern="1500" cap="none" spc="100" normalizeH="0" baseline="0" noProof="0" dirty="0">
                <a:ln>
                  <a:noFill/>
                </a:ln>
                <a:solidFill>
                  <a:srgbClr val="659A2A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193,6 млн руб</a:t>
            </a:r>
            <a:r>
              <a:rPr kumimoji="0" lang="ru-RU" sz="1800" b="0" i="0" u="none" strike="noStrike" kern="1500" cap="none" spc="100" normalizeH="0" baseline="0" noProof="0" dirty="0">
                <a:ln>
                  <a:noFill/>
                </a:ln>
                <a:solidFill>
                  <a:srgbClr val="659A2A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6AD322E-61C8-4AEC-AD67-FE3DF55A5252}"/>
              </a:ext>
            </a:extLst>
          </p:cNvPr>
          <p:cNvSpPr/>
          <p:nvPr/>
        </p:nvSpPr>
        <p:spPr>
          <a:xfrm>
            <a:off x="6115645" y="5003158"/>
            <a:ext cx="536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2000" cap="none" spc="5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1800" b="1" i="0" u="none" strike="noStrike" kern="2000" cap="none" spc="5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1800" b="0" i="0" u="none" strike="noStrike" kern="2000" cap="none" spc="1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Развитие образования в сфере культуры – </a:t>
            </a:r>
            <a:r>
              <a:rPr kumimoji="0" lang="ru-RU" sz="1800" b="1" i="0" u="none" strike="noStrike" kern="2000" cap="none" spc="1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243,2 млн руб</a:t>
            </a:r>
            <a:r>
              <a:rPr kumimoji="0" lang="ru-RU" sz="1800" b="0" i="0" u="none" strike="noStrike" kern="2000" cap="none" spc="1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kumimoji="0" lang="ru-RU" sz="1800" b="0" i="0" u="none" strike="noStrike" kern="2000" cap="none" spc="10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305A58A-3D6C-4A1C-AC23-55F2B122B190}"/>
              </a:ext>
            </a:extLst>
          </p:cNvPr>
          <p:cNvSpPr/>
          <p:nvPr/>
        </p:nvSpPr>
        <p:spPr>
          <a:xfrm>
            <a:off x="6126402" y="5776939"/>
            <a:ext cx="54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500" cap="none" spc="5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 </a:t>
            </a:r>
            <a:r>
              <a:rPr kumimoji="0" lang="ru-RU" sz="1800" b="0" i="0" u="none" strike="noStrike" kern="1500" cap="none" spc="5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Обеспечивающая подпрограмма – </a:t>
            </a:r>
            <a:r>
              <a:rPr kumimoji="0" lang="ru-RU" sz="1800" b="1" i="0" u="none" strike="noStrike" kern="1500" cap="none" spc="5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12,3 млн руб</a:t>
            </a:r>
            <a:r>
              <a:rPr kumimoji="0" lang="ru-RU" sz="1800" b="0" i="0" u="none" strike="noStrike" kern="1500" cap="none" spc="5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kumimoji="0" lang="ru-RU" sz="1800" b="0" i="0" u="none" strike="noStrike" kern="1500" cap="none" spc="5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73EF6F6D-A441-497C-B3D8-6EF3FB8C1EC4}"/>
              </a:ext>
            </a:extLst>
          </p:cNvPr>
          <p:cNvGraphicFramePr/>
          <p:nvPr/>
        </p:nvGraphicFramePr>
        <p:xfrm>
          <a:off x="-1" y="2312923"/>
          <a:ext cx="6076358" cy="4545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7">
            <a:extLst>
              <a:ext uri="{FF2B5EF4-FFF2-40B4-BE49-F238E27FC236}">
                <a16:creationId xmlns:a16="http://schemas.microsoft.com/office/drawing/2014/main" id="{952B8B3B-C729-A0EB-A0F2-6D4CF87A68DD}"/>
              </a:ext>
            </a:extLst>
          </p:cNvPr>
          <p:cNvSpPr/>
          <p:nvPr/>
        </p:nvSpPr>
        <p:spPr>
          <a:xfrm>
            <a:off x="5899033" y="561055"/>
            <a:ext cx="5400000" cy="1007684"/>
          </a:xfrm>
          <a:prstGeom prst="rect">
            <a:avLst/>
          </a:prstGeom>
          <a:solidFill>
            <a:srgbClr val="A9A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2025 год - </a:t>
            </a:r>
            <a:r>
              <a:rPr kumimoji="0" lang="ru-RU" altLang="ko-KR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506,</a:t>
            </a:r>
            <a:r>
              <a:rPr kumimoji="0" lang="en-US" altLang="ko-KR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7</a:t>
            </a:r>
            <a:r>
              <a:rPr kumimoji="0" lang="ru-RU" altLang="ko-KR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млн руб</a:t>
            </a: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., </a:t>
            </a:r>
          </a:p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 том числе</a:t>
            </a: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A08C0F15-D0FA-171C-6054-AB149BEFD7CF}"/>
              </a:ext>
            </a:extLst>
          </p:cNvPr>
          <p:cNvSpPr/>
          <p:nvPr/>
        </p:nvSpPr>
        <p:spPr>
          <a:xfrm>
            <a:off x="712357" y="1385896"/>
            <a:ext cx="5364000" cy="9270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E38F4A-5C2D-C7A1-CBBF-07FB38A4A7DB}"/>
              </a:ext>
            </a:extLst>
          </p:cNvPr>
          <p:cNvSpPr txBox="1"/>
          <p:nvPr/>
        </p:nvSpPr>
        <p:spPr>
          <a:xfrm>
            <a:off x="667112" y="1550337"/>
            <a:ext cx="5323361" cy="430887"/>
          </a:xfrm>
          <a:prstGeom prst="rect">
            <a:avLst/>
          </a:prstGeom>
          <a:noFill/>
        </p:spPr>
        <p:txBody>
          <a:bodyPr wrap="square" lIns="72000" tIns="0" rIns="36000" bIns="0" rtlCol="0" anchor="ctr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«Культура и туризм»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3A1AC24-2B8B-0967-3BBB-090CD47F6A77}"/>
              </a:ext>
            </a:extLst>
          </p:cNvPr>
          <p:cNvSpPr txBox="1">
            <a:spLocks/>
          </p:cNvSpPr>
          <p:nvPr/>
        </p:nvSpPr>
        <p:spPr>
          <a:xfrm>
            <a:off x="11112000" y="6606000"/>
            <a:ext cx="1080000" cy="252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40BAD2"/>
                </a:solidFill>
                <a:latin typeface="Century Gothic"/>
              </a:rPr>
              <a:t>СЛАЙД </a:t>
            </a:r>
            <a:fld id="{8104C915-17D6-486A-86EC-048CBE10C825}" type="slidenum">
              <a:rPr lang="en-US" sz="1200" b="1" smtClean="0">
                <a:solidFill>
                  <a:srgbClr val="40BAD2"/>
                </a:solidFill>
                <a:latin typeface="Century Gothic"/>
              </a:rPr>
              <a:pPr algn="ctr">
                <a:defRPr/>
              </a:pPr>
              <a:t>16</a:t>
            </a:fld>
            <a:endParaRPr lang="en-US" sz="1200" b="1" dirty="0">
              <a:solidFill>
                <a:srgbClr val="40BAD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79775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rgbClr val="ADE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EEF36A96-3928-4221-B695-F8DCB9A798B4}"/>
              </a:ext>
            </a:extLst>
          </p:cNvPr>
          <p:cNvSpPr/>
          <p:nvPr/>
        </p:nvSpPr>
        <p:spPr>
          <a:xfrm>
            <a:off x="5888790" y="548038"/>
            <a:ext cx="5403088" cy="1005527"/>
          </a:xfrm>
          <a:prstGeom prst="rect">
            <a:avLst/>
          </a:prstGeom>
          <a:solidFill>
            <a:srgbClr val="72E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2025 год – </a:t>
            </a:r>
            <a:r>
              <a:rPr kumimoji="0" lang="ru-RU" altLang="ko-KR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2 992,5 млн руб.,</a:t>
            </a:r>
            <a:r>
              <a:rPr kumimoji="0" lang="ru-RU" altLang="ko-KR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 том числе</a:t>
            </a:r>
            <a:r>
              <a:rPr kumimoji="0" lang="ru-RU" altLang="ko-KR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</a:t>
            </a:r>
            <a:endParaRPr kumimoji="0" lang="ko-KR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5C917AD5-B2BC-42BB-BFC0-C55DE10CDE2D}"/>
              </a:ext>
            </a:extLst>
          </p:cNvPr>
          <p:cNvSpPr/>
          <p:nvPr/>
        </p:nvSpPr>
        <p:spPr>
          <a:xfrm>
            <a:off x="684887" y="1364923"/>
            <a:ext cx="5364000" cy="916172"/>
          </a:xfrm>
          <a:prstGeom prst="rect">
            <a:avLst/>
          </a:prstGeom>
          <a:solidFill>
            <a:srgbClr val="8B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84253D-8DD9-4A1A-AFB0-012895AE8EB9}"/>
              </a:ext>
            </a:extLst>
          </p:cNvPr>
          <p:cNvSpPr txBox="1"/>
          <p:nvPr/>
        </p:nvSpPr>
        <p:spPr>
          <a:xfrm>
            <a:off x="625158" y="1539663"/>
            <a:ext cx="5323361" cy="430887"/>
          </a:xfrm>
          <a:prstGeom prst="rect">
            <a:avLst/>
          </a:prstGeom>
          <a:noFill/>
        </p:spPr>
        <p:txBody>
          <a:bodyPr wrap="square" lIns="72000" tIns="0" rIns="36000" bIns="0" rtlCol="0" anchor="ctr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«Образование»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283CD449-FE22-4907-9B51-9C2D6D43FB7E}"/>
              </a:ext>
            </a:extLst>
          </p:cNvPr>
          <p:cNvSpPr txBox="1">
            <a:spLocks/>
          </p:cNvSpPr>
          <p:nvPr/>
        </p:nvSpPr>
        <p:spPr>
          <a:xfrm>
            <a:off x="725523" y="277755"/>
            <a:ext cx="5122629" cy="1118729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городского округа Жуковский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rial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956C6A0-3C09-4155-9116-CD8E498B3FD1}"/>
              </a:ext>
            </a:extLst>
          </p:cNvPr>
          <p:cNvSpPr/>
          <p:nvPr/>
        </p:nvSpPr>
        <p:spPr>
          <a:xfrm>
            <a:off x="6096000" y="2281095"/>
            <a:ext cx="5403088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500" cap="none" spc="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2000" b="1" i="0" u="none" strike="noStrike" kern="1500" cap="none" spc="50" normalizeH="0" baseline="0" noProof="0" dirty="0">
                <a:ln>
                  <a:noFill/>
                </a:ln>
                <a:solidFill>
                  <a:srgbClr val="004B2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Общее образование</a:t>
            </a:r>
          </a:p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-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2 775,6</a:t>
            </a:r>
            <a:r>
              <a:rPr kumimoji="0" lang="ru-RU" sz="2000" b="1" i="0" u="none" strike="noStrike" kern="15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млн руб.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0F0C3CB-34CF-48A9-9138-742B0C8FF5F7}"/>
              </a:ext>
            </a:extLst>
          </p:cNvPr>
          <p:cNvSpPr/>
          <p:nvPr/>
        </p:nvSpPr>
        <p:spPr>
          <a:xfrm>
            <a:off x="6096000" y="3146864"/>
            <a:ext cx="5364000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500" cap="none" spc="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2000" b="1" i="0" u="none" strike="noStrike" kern="1500" cap="none" spc="50" normalizeH="0" baseline="0" noProof="0" dirty="0">
                <a:ln>
                  <a:noFill/>
                </a:ln>
                <a:solidFill>
                  <a:srgbClr val="004B2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Дополнительное образование, воспитание и психолого-социальное сопровождение детей -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86</a:t>
            </a:r>
            <a:r>
              <a:rPr kumimoji="0" lang="ru-RU" sz="2000" b="1" i="0" u="none" strike="noStrike" kern="15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,7 млн руб.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8B62A03-D510-06C2-14AD-35B7125D9CCC}"/>
              </a:ext>
            </a:extLst>
          </p:cNvPr>
          <p:cNvSpPr/>
          <p:nvPr/>
        </p:nvSpPr>
        <p:spPr>
          <a:xfrm>
            <a:off x="6121191" y="4628349"/>
            <a:ext cx="5364000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500" cap="none" spc="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2000" b="0" i="0" u="none" strike="noStrike" kern="15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Обеспечивающая подпрограмма – </a:t>
            </a:r>
            <a:r>
              <a:rPr kumimoji="0" lang="ru-RU" sz="2000" b="1" i="0" u="none" strike="noStrike" kern="15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130,2 млн руб.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3ACA3382-0A04-A655-731D-49C180DFD4EC}"/>
              </a:ext>
            </a:extLst>
          </p:cNvPr>
          <p:cNvGraphicFramePr/>
          <p:nvPr/>
        </p:nvGraphicFramePr>
        <p:xfrm>
          <a:off x="523221" y="2370450"/>
          <a:ext cx="5297738" cy="448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ACF70C3A-B4F5-D399-C790-3606277FDCF7}"/>
              </a:ext>
            </a:extLst>
          </p:cNvPr>
          <p:cNvSpPr txBox="1">
            <a:spLocks/>
          </p:cNvSpPr>
          <p:nvPr/>
        </p:nvSpPr>
        <p:spPr>
          <a:xfrm>
            <a:off x="11112000" y="6606000"/>
            <a:ext cx="1080000" cy="252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40BAD2"/>
                </a:solidFill>
                <a:latin typeface="Century Gothic"/>
              </a:rPr>
              <a:t>СЛАЙД </a:t>
            </a:r>
            <a:fld id="{8104C915-17D6-486A-86EC-048CBE10C825}" type="slidenum">
              <a:rPr lang="en-US" sz="1200" b="1" smtClean="0">
                <a:solidFill>
                  <a:srgbClr val="40BAD2"/>
                </a:solidFill>
                <a:latin typeface="Century Gothic"/>
              </a:rPr>
              <a:pPr algn="ctr">
                <a:defRPr/>
              </a:pPr>
              <a:t>17</a:t>
            </a:fld>
            <a:endParaRPr lang="en-US" sz="1200" b="1" dirty="0">
              <a:solidFill>
                <a:srgbClr val="40BAD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12488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rgbClr val="ADE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84253D-8DD9-4A1A-AFB0-012895AE8EB9}"/>
              </a:ext>
            </a:extLst>
          </p:cNvPr>
          <p:cNvSpPr txBox="1"/>
          <p:nvPr/>
        </p:nvSpPr>
        <p:spPr>
          <a:xfrm>
            <a:off x="625158" y="1539663"/>
            <a:ext cx="5323361" cy="430887"/>
          </a:xfrm>
          <a:prstGeom prst="rect">
            <a:avLst/>
          </a:prstGeom>
          <a:noFill/>
        </p:spPr>
        <p:txBody>
          <a:bodyPr wrap="square" lIns="72000" tIns="0" rIns="36000" bIns="0" rtlCol="0" anchor="ctr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«Образование»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956C6A0-3C09-4155-9116-CD8E498B3FD1}"/>
              </a:ext>
            </a:extLst>
          </p:cNvPr>
          <p:cNvSpPr/>
          <p:nvPr/>
        </p:nvSpPr>
        <p:spPr>
          <a:xfrm>
            <a:off x="6063387" y="2292167"/>
            <a:ext cx="5403088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500" cap="none" spc="50" normalizeH="0" baseline="0" noProof="0" dirty="0">
                <a:ln>
                  <a:noFill/>
                </a:ln>
                <a:solidFill>
                  <a:srgbClr val="3EB7C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2000" b="1" i="0" u="none" strike="noStrike" kern="1500" cap="none" spc="50" normalizeH="0" baseline="0" noProof="0" dirty="0">
                <a:ln>
                  <a:noFill/>
                </a:ln>
                <a:solidFill>
                  <a:srgbClr val="3EB7C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EB7C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Общее образование</a:t>
            </a:r>
          </a:p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EB7C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 -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EB7C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2 775</a:t>
            </a:r>
            <a:r>
              <a:rPr kumimoji="0" lang="ru-RU" sz="2000" b="1" i="0" u="none" strike="noStrike" kern="1500" cap="none" spc="50" normalizeH="0" baseline="0" noProof="0" dirty="0">
                <a:ln>
                  <a:noFill/>
                </a:ln>
                <a:solidFill>
                  <a:srgbClr val="3EB7C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,6 млн руб.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3EB7C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0F0C3CB-34CF-48A9-9138-742B0C8FF5F7}"/>
              </a:ext>
            </a:extLst>
          </p:cNvPr>
          <p:cNvSpPr/>
          <p:nvPr/>
        </p:nvSpPr>
        <p:spPr>
          <a:xfrm>
            <a:off x="6048887" y="3076935"/>
            <a:ext cx="5364000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500" cap="none" spc="50" normalizeH="0" baseline="0" noProof="0" dirty="0">
                <a:ln>
                  <a:noFill/>
                </a:ln>
                <a:solidFill>
                  <a:srgbClr val="F7B7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2000" b="1" i="0" u="none" strike="noStrike" kern="1500" cap="none" spc="50" normalizeH="0" baseline="0" noProof="0" dirty="0">
                <a:ln>
                  <a:noFill/>
                </a:ln>
                <a:solidFill>
                  <a:srgbClr val="F7B7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7B7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Дополнительное образование, воспитание и психолого-социальное сопровождение детей -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7B7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86</a:t>
            </a:r>
            <a:r>
              <a:rPr kumimoji="0" lang="ru-RU" sz="2000" b="1" i="0" u="none" strike="noStrike" kern="1500" cap="none" spc="50" normalizeH="0" baseline="0" noProof="0" dirty="0">
                <a:ln>
                  <a:noFill/>
                </a:ln>
                <a:solidFill>
                  <a:srgbClr val="F7B7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,7 млн руб.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7B7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8B62A03-D510-06C2-14AD-35B7125D9CCC}"/>
              </a:ext>
            </a:extLst>
          </p:cNvPr>
          <p:cNvSpPr/>
          <p:nvPr/>
        </p:nvSpPr>
        <p:spPr>
          <a:xfrm>
            <a:off x="6102475" y="4662765"/>
            <a:ext cx="5364000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500" cap="none" spc="50" normalizeH="0" baseline="0" noProof="0" dirty="0">
                <a:ln>
                  <a:noFill/>
                </a:ln>
                <a:solidFill>
                  <a:srgbClr val="8DB92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8DB92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2000" b="0" i="0" u="none" strike="noStrike" kern="1500" cap="none" spc="50" normalizeH="0" baseline="0" noProof="0" dirty="0">
                <a:ln>
                  <a:noFill/>
                </a:ln>
                <a:solidFill>
                  <a:srgbClr val="8DB92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Обеспечивающая подпрограмма – </a:t>
            </a:r>
            <a:r>
              <a:rPr kumimoji="0" lang="ru-RU" sz="2000" b="1" i="0" u="none" strike="noStrike" kern="1500" cap="none" spc="50" normalizeH="0" baseline="0" noProof="0" dirty="0">
                <a:ln>
                  <a:noFill/>
                </a:ln>
                <a:solidFill>
                  <a:srgbClr val="8DB92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130,2 млн руб.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8DB92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9D50FB6C-F25D-45C0-B052-6C5C6A7A808F}"/>
              </a:ext>
            </a:extLst>
          </p:cNvPr>
          <p:cNvGraphicFramePr/>
          <p:nvPr/>
        </p:nvGraphicFramePr>
        <p:xfrm>
          <a:off x="-1" y="2285616"/>
          <a:ext cx="6028567" cy="4572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17">
            <a:extLst>
              <a:ext uri="{FF2B5EF4-FFF2-40B4-BE49-F238E27FC236}">
                <a16:creationId xmlns:a16="http://schemas.microsoft.com/office/drawing/2014/main" id="{37F6BF25-5221-ABF9-801A-1CE2C59EC919}"/>
              </a:ext>
            </a:extLst>
          </p:cNvPr>
          <p:cNvSpPr/>
          <p:nvPr/>
        </p:nvSpPr>
        <p:spPr>
          <a:xfrm>
            <a:off x="5888790" y="548038"/>
            <a:ext cx="5403088" cy="1005527"/>
          </a:xfrm>
          <a:prstGeom prst="rect">
            <a:avLst/>
          </a:prstGeom>
          <a:solidFill>
            <a:srgbClr val="8B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2025 год – </a:t>
            </a:r>
            <a:r>
              <a:rPr kumimoji="0" lang="ru-RU" altLang="ko-KR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2 992,5 млн руб.,</a:t>
            </a:r>
            <a:r>
              <a:rPr kumimoji="0" lang="ru-RU" altLang="ko-KR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 том числе</a:t>
            </a:r>
            <a:r>
              <a:rPr kumimoji="0" lang="ru-RU" altLang="ko-KR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</a:t>
            </a:r>
            <a:endParaRPr kumimoji="0" lang="ko-KR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D1CD389F-54B5-E4AA-EC89-40AD92F23B8A}"/>
              </a:ext>
            </a:extLst>
          </p:cNvPr>
          <p:cNvSpPr/>
          <p:nvPr/>
        </p:nvSpPr>
        <p:spPr>
          <a:xfrm>
            <a:off x="684887" y="1364923"/>
            <a:ext cx="5364000" cy="916172"/>
          </a:xfrm>
          <a:prstGeom prst="rect">
            <a:avLst/>
          </a:prstGeom>
          <a:solidFill>
            <a:srgbClr val="72E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990E53-6D13-D654-7E95-610DC18F6445}"/>
              </a:ext>
            </a:extLst>
          </p:cNvPr>
          <p:cNvSpPr txBox="1"/>
          <p:nvPr/>
        </p:nvSpPr>
        <p:spPr>
          <a:xfrm>
            <a:off x="625158" y="1539663"/>
            <a:ext cx="5323361" cy="430887"/>
          </a:xfrm>
          <a:prstGeom prst="rect">
            <a:avLst/>
          </a:prstGeom>
          <a:noFill/>
        </p:spPr>
        <p:txBody>
          <a:bodyPr wrap="square" lIns="72000" tIns="0" rIns="36000" bIns="0" rtlCol="0" anchor="ctr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«Образование»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234EC3-41C8-1407-408E-F5684A09F082}"/>
              </a:ext>
            </a:extLst>
          </p:cNvPr>
          <p:cNvSpPr txBox="1">
            <a:spLocks/>
          </p:cNvSpPr>
          <p:nvPr/>
        </p:nvSpPr>
        <p:spPr>
          <a:xfrm>
            <a:off x="725523" y="277755"/>
            <a:ext cx="5122629" cy="1118729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городского округа Жуковский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rial" pitchFamily="34" charset="0"/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29DDBBCE-AB0E-B43A-F6BA-B22C3243CFBF}"/>
              </a:ext>
            </a:extLst>
          </p:cNvPr>
          <p:cNvSpPr txBox="1">
            <a:spLocks/>
          </p:cNvSpPr>
          <p:nvPr/>
        </p:nvSpPr>
        <p:spPr>
          <a:xfrm>
            <a:off x="11112000" y="6606000"/>
            <a:ext cx="1080000" cy="252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40BAD2"/>
                </a:solidFill>
                <a:latin typeface="Century Gothic"/>
              </a:rPr>
              <a:t>СЛАЙД </a:t>
            </a:r>
            <a:fld id="{8104C915-17D6-486A-86EC-048CBE10C825}" type="slidenum">
              <a:rPr lang="en-US" sz="1200" b="1" smtClean="0">
                <a:solidFill>
                  <a:srgbClr val="40BAD2"/>
                </a:solidFill>
                <a:latin typeface="Century Gothic"/>
              </a:rPr>
              <a:pPr algn="ctr">
                <a:defRPr/>
              </a:pPr>
              <a:t>18</a:t>
            </a:fld>
            <a:endParaRPr lang="en-US" sz="1200" b="1" dirty="0">
              <a:solidFill>
                <a:srgbClr val="40BAD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98206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rgbClr val="ADE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AC5658F0-8C9C-4DE0-88F6-0AE925242381}"/>
              </a:ext>
            </a:extLst>
          </p:cNvPr>
          <p:cNvSpPr/>
          <p:nvPr/>
        </p:nvSpPr>
        <p:spPr>
          <a:xfrm>
            <a:off x="5891869" y="605293"/>
            <a:ext cx="5400000" cy="10120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2025 год – </a:t>
            </a:r>
            <a:r>
              <a:rPr kumimoji="0" lang="ru-RU" altLang="ko-KR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38,7 млн руб</a:t>
            </a: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., </a:t>
            </a:r>
          </a:p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 том числе: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CACF0211-A052-467E-B63B-302D69CAEEF5}"/>
              </a:ext>
            </a:extLst>
          </p:cNvPr>
          <p:cNvSpPr/>
          <p:nvPr/>
        </p:nvSpPr>
        <p:spPr>
          <a:xfrm>
            <a:off x="684887" y="1392942"/>
            <a:ext cx="5364000" cy="1012046"/>
          </a:xfrm>
          <a:prstGeom prst="rect">
            <a:avLst/>
          </a:prstGeom>
          <a:solidFill>
            <a:srgbClr val="A9A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A83578-BF1A-4A6A-AEB1-E590FC5A1962}"/>
              </a:ext>
            </a:extLst>
          </p:cNvPr>
          <p:cNvSpPr txBox="1"/>
          <p:nvPr/>
        </p:nvSpPr>
        <p:spPr>
          <a:xfrm>
            <a:off x="684887" y="1468078"/>
            <a:ext cx="5323361" cy="861774"/>
          </a:xfrm>
          <a:prstGeom prst="rect">
            <a:avLst/>
          </a:prstGeom>
          <a:noFill/>
        </p:spPr>
        <p:txBody>
          <a:bodyPr wrap="square" lIns="72000" tIns="0" rIns="36000" bIns="0" rtlCol="0" anchor="ctr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«Социальная защита населения»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F8536BB1-9D89-4929-B635-17BE8A443EEC}"/>
              </a:ext>
            </a:extLst>
          </p:cNvPr>
          <p:cNvSpPr txBox="1">
            <a:spLocks/>
          </p:cNvSpPr>
          <p:nvPr/>
        </p:nvSpPr>
        <p:spPr>
          <a:xfrm>
            <a:off x="684887" y="283169"/>
            <a:ext cx="5206982" cy="1207629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городского округа Жуковский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rial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9FBC9F4-51C4-4AB0-A7B9-FF5529C66D97}"/>
              </a:ext>
            </a:extLst>
          </p:cNvPr>
          <p:cNvSpPr/>
          <p:nvPr/>
        </p:nvSpPr>
        <p:spPr>
          <a:xfrm>
            <a:off x="6143115" y="2126181"/>
            <a:ext cx="5233110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32505A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2505A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Социальная поддержка граждан  -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19,9</a:t>
            </a:r>
            <a:r>
              <a:rPr kumimoji="0" lang="ru-RU" sz="2000" b="1" i="0" u="none" strike="noStrike" kern="15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млн руб</a:t>
            </a:r>
            <a:r>
              <a:rPr kumimoji="0" lang="ru-RU" sz="2000" b="0" i="0" u="none" strike="noStrike" kern="15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D533062-332A-4F57-AEB1-76602FAD58B6}"/>
              </a:ext>
            </a:extLst>
          </p:cNvPr>
          <p:cNvSpPr/>
          <p:nvPr/>
        </p:nvSpPr>
        <p:spPr>
          <a:xfrm>
            <a:off x="6158308" y="2921168"/>
            <a:ext cx="5233110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32505A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2505A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Развитие системы отдыха и оздоровления детей -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11</a:t>
            </a:r>
            <a:r>
              <a:rPr kumimoji="0" lang="ru-RU" sz="2000" b="1" i="0" u="none" strike="noStrike" kern="15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,5 млн руб.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7E9F7BA-25AA-4D90-A5FC-15F3C6354FDC}"/>
              </a:ext>
            </a:extLst>
          </p:cNvPr>
          <p:cNvSpPr/>
          <p:nvPr/>
        </p:nvSpPr>
        <p:spPr>
          <a:xfrm>
            <a:off x="6143115" y="4702838"/>
            <a:ext cx="5364000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32505A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2505A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Развитие и поддержка социально ориентированных некоммерческих организаций -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</a:t>
            </a:r>
            <a:r>
              <a:rPr kumimoji="0" lang="ru-RU" sz="2000" b="1" i="0" u="none" strike="noStrike" kern="15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,6 млн руб.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AAFCA9-A835-C833-FE28-32F77C78DEBB}"/>
              </a:ext>
            </a:extLst>
          </p:cNvPr>
          <p:cNvSpPr/>
          <p:nvPr/>
        </p:nvSpPr>
        <p:spPr>
          <a:xfrm>
            <a:off x="6158308" y="3991954"/>
            <a:ext cx="5364000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32505A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2505A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</a:t>
            </a:r>
            <a:r>
              <a:rPr kumimoji="0" lang="ru-RU" sz="2000" b="0" i="0" u="none" strike="noStrike" kern="15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Обеспечивающая подпрограмма – </a:t>
            </a:r>
            <a:r>
              <a:rPr kumimoji="0" lang="ru-RU" sz="2000" b="1" i="0" u="none" strike="noStrike" kern="15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6,6 млн руб.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11991F27-869F-6182-CBAF-0E57789D352D}"/>
              </a:ext>
            </a:extLst>
          </p:cNvPr>
          <p:cNvGraphicFramePr/>
          <p:nvPr/>
        </p:nvGraphicFramePr>
        <p:xfrm>
          <a:off x="684885" y="2404988"/>
          <a:ext cx="5363999" cy="4453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4974307B-E679-E970-B4A0-D78F1D40025C}"/>
              </a:ext>
            </a:extLst>
          </p:cNvPr>
          <p:cNvSpPr txBox="1">
            <a:spLocks/>
          </p:cNvSpPr>
          <p:nvPr/>
        </p:nvSpPr>
        <p:spPr>
          <a:xfrm>
            <a:off x="11112000" y="6606000"/>
            <a:ext cx="1080000" cy="252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40BAD2"/>
                </a:solidFill>
                <a:latin typeface="Century Gothic"/>
              </a:rPr>
              <a:t>СЛАЙД </a:t>
            </a:r>
            <a:fld id="{8104C915-17D6-486A-86EC-048CBE10C825}" type="slidenum">
              <a:rPr lang="en-US" sz="1200" b="1" smtClean="0">
                <a:solidFill>
                  <a:srgbClr val="40BAD2"/>
                </a:solidFill>
                <a:latin typeface="Century Gothic"/>
              </a:rPr>
              <a:pPr algn="ctr">
                <a:defRPr/>
              </a:pPr>
              <a:t>19</a:t>
            </a:fld>
            <a:endParaRPr lang="en-US" sz="1200" b="1" dirty="0">
              <a:solidFill>
                <a:srgbClr val="40BAD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02505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>
          <a:extLst>
            <a:ext uri="{FF2B5EF4-FFF2-40B4-BE49-F238E27FC236}">
              <a16:creationId xmlns:a16="http://schemas.microsoft.com/office/drawing/2014/main" id="{2ED7B775-9FD8-54AD-BB55-88BA61BC2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D47BE6FE-4EB5-26EF-F8CD-74B4EE2A3A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2397957"/>
              </p:ext>
            </p:extLst>
          </p:nvPr>
        </p:nvGraphicFramePr>
        <p:xfrm>
          <a:off x="0" y="1223565"/>
          <a:ext cx="12192000" cy="3826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7" name="Google Shape;537;p25">
            <a:extLst>
              <a:ext uri="{FF2B5EF4-FFF2-40B4-BE49-F238E27FC236}">
                <a16:creationId xmlns:a16="http://schemas.microsoft.com/office/drawing/2014/main" id="{4EE8F835-8959-CB4A-0D51-8C287563B2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67780"/>
            <a:ext cx="12192000" cy="639914"/>
          </a:xfrm>
          <a:prstGeom prst="rect">
            <a:avLst/>
          </a:prstGeom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1100"/>
            </a:pPr>
            <a:r>
              <a:rPr lang="ru-RU" sz="28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ИСПОЛНЕНИЕ ОСНОВНЫХ ХАРАКТЕРИСТИК БЮДЖЕТА</a:t>
            </a:r>
          </a:p>
        </p:txBody>
      </p:sp>
      <p:cxnSp>
        <p:nvCxnSpPr>
          <p:cNvPr id="540" name="Google Shape;540;p25">
            <a:extLst>
              <a:ext uri="{FF2B5EF4-FFF2-40B4-BE49-F238E27FC236}">
                <a16:creationId xmlns:a16="http://schemas.microsoft.com/office/drawing/2014/main" id="{90FA7F78-7157-61F8-597D-73C31CC23B62}"/>
              </a:ext>
            </a:extLst>
          </p:cNvPr>
          <p:cNvCxnSpPr>
            <a:cxnSpLocks/>
          </p:cNvCxnSpPr>
          <p:nvPr/>
        </p:nvCxnSpPr>
        <p:spPr>
          <a:xfrm>
            <a:off x="161258" y="1265599"/>
            <a:ext cx="11869484" cy="0"/>
          </a:xfrm>
          <a:prstGeom prst="straightConnector1">
            <a:avLst/>
          </a:prstGeom>
          <a:noFill/>
          <a:ln w="38100" cap="flat" cmpd="sng">
            <a:solidFill>
              <a:srgbClr val="A974A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55FDE6BB-0F0D-16CE-684E-ECB96E11BA47}"/>
              </a:ext>
            </a:extLst>
          </p:cNvPr>
          <p:cNvSpPr txBox="1">
            <a:spLocks/>
          </p:cNvSpPr>
          <p:nvPr/>
        </p:nvSpPr>
        <p:spPr>
          <a:xfrm>
            <a:off x="11112000" y="6606000"/>
            <a:ext cx="1080000" cy="252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40BAD2"/>
                </a:solidFill>
                <a:latin typeface="Century Gothic"/>
              </a:rPr>
              <a:t>СЛАЙД </a:t>
            </a:r>
            <a:fld id="{8104C915-17D6-486A-86EC-048CBE10C825}" type="slidenum">
              <a:rPr lang="en-US" sz="1200" b="1" smtClean="0">
                <a:solidFill>
                  <a:srgbClr val="40BAD2"/>
                </a:solidFill>
                <a:latin typeface="Century Gothic"/>
              </a:rPr>
              <a:pPr algn="ctr">
                <a:defRPr/>
              </a:pPr>
              <a:t>2</a:t>
            </a:fld>
            <a:endParaRPr lang="en-US" sz="1200" b="1" dirty="0">
              <a:solidFill>
                <a:srgbClr val="40BAD2"/>
              </a:solidFill>
              <a:latin typeface="Century Gothic"/>
            </a:endParaRPr>
          </a:p>
        </p:txBody>
      </p:sp>
      <p:sp>
        <p:nvSpPr>
          <p:cNvPr id="3" name="Google Shape;537;p25">
            <a:extLst>
              <a:ext uri="{FF2B5EF4-FFF2-40B4-BE49-F238E27FC236}">
                <a16:creationId xmlns:a16="http://schemas.microsoft.com/office/drawing/2014/main" id="{B3C4A04B-BB0A-0D96-C1DD-E741440BA53C}"/>
              </a:ext>
            </a:extLst>
          </p:cNvPr>
          <p:cNvSpPr txBox="1">
            <a:spLocks/>
          </p:cNvSpPr>
          <p:nvPr/>
        </p:nvSpPr>
        <p:spPr>
          <a:xfrm>
            <a:off x="67112" y="876255"/>
            <a:ext cx="12124888" cy="362901"/>
          </a:xfrm>
          <a:prstGeom prst="rect">
            <a:avLst/>
          </a:prstGeom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kern="120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pPr algn="l">
              <a:buSzPts val="1100"/>
            </a:pPr>
            <a:r>
              <a:rPr lang="ru-RU" sz="1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Сравнение плановых и фактических показателей за 2025 год, </a:t>
            </a:r>
            <a:r>
              <a:rPr lang="ru-RU" sz="1800" dirty="0">
                <a:solidFill>
                  <a:schemeClr val="tx2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млн рублей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45C0D7A-24FF-5AF3-AF09-BBBE16D325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702290"/>
              </p:ext>
            </p:extLst>
          </p:nvPr>
        </p:nvGraphicFramePr>
        <p:xfrm>
          <a:off x="2046000" y="5167471"/>
          <a:ext cx="8100000" cy="648000"/>
        </p:xfrm>
        <a:graphic>
          <a:graphicData uri="http://schemas.openxmlformats.org/drawingml/2006/table">
            <a:tbl>
              <a:tblPr firstRow="1" bandRow="1"/>
              <a:tblGrid>
                <a:gridCol w="41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76295727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spc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Профицит бюджета</a:t>
                      </a:r>
                      <a:endParaRPr lang="ru-RU" sz="2000" b="1" i="0" u="none" strike="noStrike" spc="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ru-RU" sz="2000" b="1" i="0" u="none" strike="noStrike" kern="1200" spc="1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+ 434,6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EB1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ru-RU" sz="2000" b="1" i="0" u="none" strike="noStrike" kern="1200" spc="1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+ 824,0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8E2F87D-FF9E-F05C-361D-374D1210E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256826"/>
              </p:ext>
            </p:extLst>
          </p:nvPr>
        </p:nvGraphicFramePr>
        <p:xfrm>
          <a:off x="2046000" y="5958000"/>
          <a:ext cx="8100000" cy="648000"/>
        </p:xfrm>
        <a:graphic>
          <a:graphicData uri="http://schemas.openxmlformats.org/drawingml/2006/table">
            <a:tbl>
              <a:tblPr firstRow="1" bandRow="1"/>
              <a:tblGrid>
                <a:gridCol w="41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76295727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spc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Муниципальный долг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ru-RU" sz="2000" b="1" i="0" u="none" strike="noStrike" kern="1200" spc="1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 01.01.2026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B5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ru-RU" sz="2000" b="1" i="0" u="none" strike="noStrike" kern="1200" spc="10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128,5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082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rgbClr val="ADE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A83578-BF1A-4A6A-AEB1-E590FC5A1962}"/>
              </a:ext>
            </a:extLst>
          </p:cNvPr>
          <p:cNvSpPr txBox="1"/>
          <p:nvPr/>
        </p:nvSpPr>
        <p:spPr>
          <a:xfrm>
            <a:off x="684887" y="1468078"/>
            <a:ext cx="5323361" cy="861774"/>
          </a:xfrm>
          <a:prstGeom prst="rect">
            <a:avLst/>
          </a:prstGeom>
          <a:noFill/>
        </p:spPr>
        <p:txBody>
          <a:bodyPr wrap="square" lIns="72000" tIns="0" rIns="36000" bIns="0" rtlCol="0" anchor="ctr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«Социальная защита населения»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9FBC9F4-51C4-4AB0-A7B9-FF5529C66D97}"/>
              </a:ext>
            </a:extLst>
          </p:cNvPr>
          <p:cNvSpPr/>
          <p:nvPr/>
        </p:nvSpPr>
        <p:spPr>
          <a:xfrm>
            <a:off x="6215777" y="2111270"/>
            <a:ext cx="5233110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16BDDB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6BDDB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6BDDB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Социальная поддержка граждан  -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6BDDB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19,9</a:t>
            </a:r>
            <a:r>
              <a:rPr kumimoji="0" lang="ru-RU" sz="2000" b="1" i="0" u="none" strike="noStrike" kern="1500" cap="none" spc="50" normalizeH="0" baseline="0" noProof="0" dirty="0">
                <a:ln>
                  <a:noFill/>
                </a:ln>
                <a:solidFill>
                  <a:srgbClr val="16BDDB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млн руб</a:t>
            </a:r>
            <a:r>
              <a:rPr kumimoji="0" lang="ru-RU" sz="2000" b="0" i="0" u="none" strike="noStrike" kern="1500" cap="none" spc="50" normalizeH="0" baseline="0" noProof="0" dirty="0">
                <a:ln>
                  <a:noFill/>
                </a:ln>
                <a:solidFill>
                  <a:srgbClr val="16BDDB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6BDD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D533062-332A-4F57-AEB1-76602FAD58B6}"/>
              </a:ext>
            </a:extLst>
          </p:cNvPr>
          <p:cNvSpPr/>
          <p:nvPr/>
        </p:nvSpPr>
        <p:spPr>
          <a:xfrm>
            <a:off x="6215776" y="2894294"/>
            <a:ext cx="5430791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E5878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5878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E5878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Развитие системы отдыха и оздоровления детей -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5878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11</a:t>
            </a:r>
            <a:r>
              <a:rPr kumimoji="0" lang="ru-RU" sz="2000" b="1" i="0" u="none" strike="noStrike" kern="1500" cap="none" spc="50" normalizeH="0" baseline="0" noProof="0" dirty="0">
                <a:ln>
                  <a:noFill/>
                </a:ln>
                <a:solidFill>
                  <a:srgbClr val="E5878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,5 млн руб.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587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7E9F7BA-25AA-4D90-A5FC-15F3C6354FDC}"/>
              </a:ext>
            </a:extLst>
          </p:cNvPr>
          <p:cNvSpPr/>
          <p:nvPr/>
        </p:nvSpPr>
        <p:spPr>
          <a:xfrm>
            <a:off x="6215777" y="4757133"/>
            <a:ext cx="5364000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Развитие и поддержка социально ориентированных некоммерческих организаций -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</a:t>
            </a:r>
            <a:r>
              <a:rPr kumimoji="0" lang="ru-RU" sz="2000" b="1" i="0" u="none" strike="noStrike" kern="1500" cap="none" spc="5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,6 млн руб.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AAFCA9-A835-C833-FE28-32F77C78DEBB}"/>
              </a:ext>
            </a:extLst>
          </p:cNvPr>
          <p:cNvSpPr/>
          <p:nvPr/>
        </p:nvSpPr>
        <p:spPr>
          <a:xfrm>
            <a:off x="6215777" y="3971213"/>
            <a:ext cx="5364000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659A2A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59A2A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</a:t>
            </a:r>
            <a:r>
              <a:rPr kumimoji="0" lang="ru-RU" sz="2000" b="0" i="0" u="none" strike="noStrike" kern="1500" cap="none" spc="50" normalizeH="0" baseline="0" noProof="0" dirty="0">
                <a:ln>
                  <a:noFill/>
                </a:ln>
                <a:solidFill>
                  <a:srgbClr val="659A2A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Обеспечивающая подпрограмма – </a:t>
            </a:r>
            <a:r>
              <a:rPr kumimoji="0" lang="ru-RU" sz="2000" b="1" i="0" u="none" strike="noStrike" kern="1500" cap="none" spc="50" normalizeH="0" baseline="0" noProof="0" dirty="0">
                <a:ln>
                  <a:noFill/>
                </a:ln>
                <a:solidFill>
                  <a:srgbClr val="659A2A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6,6 млн руб.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659A2A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F6374F29-81CA-9854-F5D5-285675AF0EFE}"/>
              </a:ext>
            </a:extLst>
          </p:cNvPr>
          <p:cNvGraphicFramePr/>
          <p:nvPr/>
        </p:nvGraphicFramePr>
        <p:xfrm>
          <a:off x="0" y="2368722"/>
          <a:ext cx="6048887" cy="4489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17">
            <a:extLst>
              <a:ext uri="{FF2B5EF4-FFF2-40B4-BE49-F238E27FC236}">
                <a16:creationId xmlns:a16="http://schemas.microsoft.com/office/drawing/2014/main" id="{7FF412CA-494B-2D69-D620-05E3981EB096}"/>
              </a:ext>
            </a:extLst>
          </p:cNvPr>
          <p:cNvSpPr/>
          <p:nvPr/>
        </p:nvSpPr>
        <p:spPr>
          <a:xfrm>
            <a:off x="5891869" y="605293"/>
            <a:ext cx="5400000" cy="1012046"/>
          </a:xfrm>
          <a:prstGeom prst="rect">
            <a:avLst/>
          </a:prstGeom>
          <a:solidFill>
            <a:srgbClr val="A9A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2025 год – </a:t>
            </a:r>
            <a:r>
              <a:rPr kumimoji="0" lang="ru-RU" altLang="ko-KR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38,7 млн руб</a:t>
            </a: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., </a:t>
            </a:r>
          </a:p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 том числе: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C662128F-3B39-4640-A6D9-1CE1264DD089}"/>
              </a:ext>
            </a:extLst>
          </p:cNvPr>
          <p:cNvSpPr/>
          <p:nvPr/>
        </p:nvSpPr>
        <p:spPr>
          <a:xfrm>
            <a:off x="684887" y="1392942"/>
            <a:ext cx="5364000" cy="10120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357D48-071F-ED7C-9538-5EF09DE08C3A}"/>
              </a:ext>
            </a:extLst>
          </p:cNvPr>
          <p:cNvSpPr txBox="1"/>
          <p:nvPr/>
        </p:nvSpPr>
        <p:spPr>
          <a:xfrm>
            <a:off x="684887" y="1468078"/>
            <a:ext cx="5323361" cy="861774"/>
          </a:xfrm>
          <a:prstGeom prst="rect">
            <a:avLst/>
          </a:prstGeom>
          <a:noFill/>
        </p:spPr>
        <p:txBody>
          <a:bodyPr wrap="square" lIns="72000" tIns="0" rIns="36000" bIns="0" rtlCol="0" anchor="ctr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«Социальная защита населения»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16866EC5-7D87-C92F-A59C-2B944D11E64A}"/>
              </a:ext>
            </a:extLst>
          </p:cNvPr>
          <p:cNvSpPr txBox="1">
            <a:spLocks/>
          </p:cNvSpPr>
          <p:nvPr/>
        </p:nvSpPr>
        <p:spPr>
          <a:xfrm>
            <a:off x="684887" y="283169"/>
            <a:ext cx="5206982" cy="1207629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городского округа Жуковский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rial" pitchFamily="34" charset="0"/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F9B1DB28-FF93-16EC-ED1C-79C5A85EEAE0}"/>
              </a:ext>
            </a:extLst>
          </p:cNvPr>
          <p:cNvSpPr txBox="1">
            <a:spLocks/>
          </p:cNvSpPr>
          <p:nvPr/>
        </p:nvSpPr>
        <p:spPr>
          <a:xfrm>
            <a:off x="11112000" y="6606000"/>
            <a:ext cx="1080000" cy="252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40BAD2"/>
                </a:solidFill>
                <a:latin typeface="Century Gothic"/>
              </a:rPr>
              <a:t>СЛАЙД </a:t>
            </a:r>
            <a:fld id="{8104C915-17D6-486A-86EC-048CBE10C825}" type="slidenum">
              <a:rPr lang="en-US" sz="1200" b="1" smtClean="0">
                <a:solidFill>
                  <a:srgbClr val="40BAD2"/>
                </a:solidFill>
                <a:latin typeface="Century Gothic"/>
              </a:rPr>
              <a:pPr algn="ctr">
                <a:defRPr/>
              </a:pPr>
              <a:t>20</a:t>
            </a:fld>
            <a:endParaRPr lang="en-US" sz="1200" b="1" dirty="0">
              <a:solidFill>
                <a:srgbClr val="40BAD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38678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rgbClr val="ADE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B3CF5229-6E9F-4AD2-A793-5B4E0CE093D4}"/>
              </a:ext>
            </a:extLst>
          </p:cNvPr>
          <p:cNvSpPr/>
          <p:nvPr/>
        </p:nvSpPr>
        <p:spPr>
          <a:xfrm>
            <a:off x="5891868" y="568650"/>
            <a:ext cx="5400000" cy="1006958"/>
          </a:xfrm>
          <a:prstGeom prst="rect">
            <a:avLst/>
          </a:prstGeom>
          <a:solidFill>
            <a:srgbClr val="72E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2025 год – </a:t>
            </a:r>
            <a:r>
              <a:rPr kumimoji="0" lang="ru-RU" altLang="ko-KR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207,3 млн руб.</a:t>
            </a: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</a:p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 том числе</a:t>
            </a: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D0F90120-657C-4ECD-82FA-9061DFEBF4E8}"/>
              </a:ext>
            </a:extLst>
          </p:cNvPr>
          <p:cNvSpPr/>
          <p:nvPr/>
        </p:nvSpPr>
        <p:spPr>
          <a:xfrm>
            <a:off x="684886" y="1412967"/>
            <a:ext cx="5364000" cy="931648"/>
          </a:xfrm>
          <a:prstGeom prst="rect">
            <a:avLst/>
          </a:prstGeom>
          <a:solidFill>
            <a:srgbClr val="8B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F2FE16-B6CF-4938-B9DF-6D9428908981}"/>
              </a:ext>
            </a:extLst>
          </p:cNvPr>
          <p:cNvSpPr txBox="1"/>
          <p:nvPr/>
        </p:nvSpPr>
        <p:spPr>
          <a:xfrm>
            <a:off x="648886" y="1621627"/>
            <a:ext cx="5323361" cy="430887"/>
          </a:xfrm>
          <a:prstGeom prst="rect">
            <a:avLst/>
          </a:prstGeom>
          <a:noFill/>
        </p:spPr>
        <p:txBody>
          <a:bodyPr wrap="square" lIns="72000" tIns="0" rIns="36000" bIns="0" rtlCol="0" anchor="ctr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«Спорт»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75F8D054-7593-4B2F-B0E4-597C9752751B}"/>
              </a:ext>
            </a:extLst>
          </p:cNvPr>
          <p:cNvSpPr txBox="1">
            <a:spLocks/>
          </p:cNvSpPr>
          <p:nvPr/>
        </p:nvSpPr>
        <p:spPr>
          <a:xfrm>
            <a:off x="684886" y="275512"/>
            <a:ext cx="5206982" cy="1207629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городского округа Жуковский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rial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4B2199A-2707-4A55-AC0F-344EACBD5C6D}"/>
              </a:ext>
            </a:extLst>
          </p:cNvPr>
          <p:cNvSpPr/>
          <p:nvPr/>
        </p:nvSpPr>
        <p:spPr>
          <a:xfrm>
            <a:off x="6029807" y="2464199"/>
            <a:ext cx="5459792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500" cap="none" spc="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2000" b="1" i="0" u="none" strike="noStrike" kern="1500" cap="none" spc="50" normalizeH="0" baseline="0" noProof="0" dirty="0">
                <a:ln>
                  <a:noFill/>
                </a:ln>
                <a:solidFill>
                  <a:srgbClr val="004B2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Развитие физической культуры и спорта –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43,6 млн руб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EF619A3-8A16-4A1C-8320-B804534E5895}"/>
              </a:ext>
            </a:extLst>
          </p:cNvPr>
          <p:cNvSpPr/>
          <p:nvPr/>
        </p:nvSpPr>
        <p:spPr>
          <a:xfrm>
            <a:off x="6048886" y="3586616"/>
            <a:ext cx="5333666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500" cap="none" spc="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2000" b="1" i="0" u="none" strike="noStrike" kern="1500" cap="none" spc="50" normalizeH="0" baseline="0" noProof="0" dirty="0">
                <a:ln>
                  <a:noFill/>
                </a:ln>
                <a:solidFill>
                  <a:srgbClr val="004B2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Подготовка спортивного резерва -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162,2 млн руб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9D48310-27B3-F51B-3770-8C64CD49524F}"/>
              </a:ext>
            </a:extLst>
          </p:cNvPr>
          <p:cNvSpPr/>
          <p:nvPr/>
        </p:nvSpPr>
        <p:spPr>
          <a:xfrm>
            <a:off x="6092870" y="4538788"/>
            <a:ext cx="5333666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500" cap="none" spc="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2000" b="1" i="0" u="none" strike="noStrike" kern="1500" cap="none" spc="50" normalizeH="0" baseline="0" noProof="0" dirty="0">
                <a:ln>
                  <a:noFill/>
                </a:ln>
                <a:solidFill>
                  <a:srgbClr val="004B2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2000" b="0" i="0" u="none" strike="noStrike" kern="15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Обеспечивающая подпрограмма – </a:t>
            </a:r>
            <a:r>
              <a:rPr kumimoji="0" lang="ru-RU" sz="2000" b="1" i="0" u="none" strike="noStrike" kern="15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1,5 млн руб.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C6A59EC4-7490-87F8-9163-0EC6C0B817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8129838"/>
              </p:ext>
            </p:extLst>
          </p:nvPr>
        </p:nvGraphicFramePr>
        <p:xfrm>
          <a:off x="648886" y="2344615"/>
          <a:ext cx="5364000" cy="4576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88687DFD-D7B0-84F7-E534-915FE4F4FF69}"/>
              </a:ext>
            </a:extLst>
          </p:cNvPr>
          <p:cNvSpPr txBox="1">
            <a:spLocks/>
          </p:cNvSpPr>
          <p:nvPr/>
        </p:nvSpPr>
        <p:spPr>
          <a:xfrm>
            <a:off x="11112000" y="6606000"/>
            <a:ext cx="1080000" cy="252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40BAD2"/>
                </a:solidFill>
                <a:latin typeface="Century Gothic"/>
              </a:rPr>
              <a:t>СЛАЙД </a:t>
            </a:r>
            <a:fld id="{8104C915-17D6-486A-86EC-048CBE10C825}" type="slidenum">
              <a:rPr lang="en-US" sz="1200" b="1" smtClean="0">
                <a:solidFill>
                  <a:srgbClr val="40BAD2"/>
                </a:solidFill>
                <a:latin typeface="Century Gothic"/>
              </a:rPr>
              <a:pPr algn="ctr">
                <a:defRPr/>
              </a:pPr>
              <a:t>21</a:t>
            </a:fld>
            <a:endParaRPr lang="en-US" sz="1200" b="1" dirty="0">
              <a:solidFill>
                <a:srgbClr val="40BAD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86659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rgbClr val="ADE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4B2199A-2707-4A55-AC0F-344EACBD5C6D}"/>
              </a:ext>
            </a:extLst>
          </p:cNvPr>
          <p:cNvSpPr/>
          <p:nvPr/>
        </p:nvSpPr>
        <p:spPr>
          <a:xfrm>
            <a:off x="6096000" y="2419925"/>
            <a:ext cx="5459792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500" cap="none" spc="50" normalizeH="0" baseline="0" noProof="0" dirty="0">
                <a:ln>
                  <a:noFill/>
                </a:ln>
                <a:solidFill>
                  <a:srgbClr val="16BDDB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2000" b="1" i="0" u="none" strike="noStrike" kern="1500" cap="none" spc="50" normalizeH="0" baseline="0" noProof="0" dirty="0">
                <a:ln>
                  <a:noFill/>
                </a:ln>
                <a:solidFill>
                  <a:srgbClr val="16BDDB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6BDDB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Развитие физической культуры и спорта –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6BDDB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43,6 млн руб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6BDDB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6BDD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EF619A3-8A16-4A1C-8320-B804534E5895}"/>
              </a:ext>
            </a:extLst>
          </p:cNvPr>
          <p:cNvSpPr/>
          <p:nvPr/>
        </p:nvSpPr>
        <p:spPr>
          <a:xfrm>
            <a:off x="6096000" y="3395073"/>
            <a:ext cx="5333666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500" cap="none" spc="50" normalizeH="0" baseline="0" noProof="0" dirty="0">
                <a:ln>
                  <a:noFill/>
                </a:ln>
                <a:solidFill>
                  <a:srgbClr val="FBBF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2000" b="1" i="0" u="none" strike="noStrike" kern="1500" cap="none" spc="50" normalizeH="0" baseline="0" noProof="0" dirty="0">
                <a:ln>
                  <a:noFill/>
                </a:ln>
                <a:solidFill>
                  <a:srgbClr val="FBBF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BBF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Подготовка спортивного резерва -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BBF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162,2 млн руб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BBF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BB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9D48310-27B3-F51B-3770-8C64CD49524F}"/>
              </a:ext>
            </a:extLst>
          </p:cNvPr>
          <p:cNvSpPr/>
          <p:nvPr/>
        </p:nvSpPr>
        <p:spPr>
          <a:xfrm>
            <a:off x="6096000" y="4357803"/>
            <a:ext cx="5333666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500" cap="none" spc="50" normalizeH="0" baseline="0" noProof="0" dirty="0">
                <a:ln>
                  <a:noFill/>
                </a:ln>
                <a:solidFill>
                  <a:srgbClr val="8FC9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2000" b="1" i="0" u="none" strike="noStrike" kern="1500" cap="none" spc="50" normalizeH="0" baseline="0" noProof="0" dirty="0">
                <a:ln>
                  <a:noFill/>
                </a:ln>
                <a:solidFill>
                  <a:srgbClr val="8FC9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2000" b="0" i="0" u="none" strike="noStrike" kern="1500" cap="none" spc="50" normalizeH="0" baseline="0" noProof="0" dirty="0">
                <a:ln>
                  <a:noFill/>
                </a:ln>
                <a:solidFill>
                  <a:srgbClr val="8FC9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Обеспечивающая подпрограмма – </a:t>
            </a:r>
            <a:r>
              <a:rPr kumimoji="0" lang="ru-RU" sz="2000" b="1" i="0" u="none" strike="noStrike" kern="1500" cap="none" spc="50" normalizeH="0" baseline="0" noProof="0" dirty="0">
                <a:ln>
                  <a:noFill/>
                </a:ln>
                <a:solidFill>
                  <a:srgbClr val="8FC9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1,5 млн руб.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8FC9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A90A6196-8C9C-D5A9-8889-5DAFE6FDB332}"/>
              </a:ext>
            </a:extLst>
          </p:cNvPr>
          <p:cNvGraphicFramePr/>
          <p:nvPr/>
        </p:nvGraphicFramePr>
        <p:xfrm>
          <a:off x="-1" y="2344614"/>
          <a:ext cx="6028567" cy="4513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17">
            <a:extLst>
              <a:ext uri="{FF2B5EF4-FFF2-40B4-BE49-F238E27FC236}">
                <a16:creationId xmlns:a16="http://schemas.microsoft.com/office/drawing/2014/main" id="{0E847E9C-5B5B-6C78-C721-4906C73A5B43}"/>
              </a:ext>
            </a:extLst>
          </p:cNvPr>
          <p:cNvSpPr/>
          <p:nvPr/>
        </p:nvSpPr>
        <p:spPr>
          <a:xfrm>
            <a:off x="5891868" y="568650"/>
            <a:ext cx="5400000" cy="1006958"/>
          </a:xfrm>
          <a:prstGeom prst="rect">
            <a:avLst/>
          </a:prstGeom>
          <a:solidFill>
            <a:srgbClr val="8B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2025 год – </a:t>
            </a:r>
            <a:r>
              <a:rPr kumimoji="0" lang="ru-RU" altLang="ko-KR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207,3 млн руб.</a:t>
            </a: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</a:p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 том числе</a:t>
            </a: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79A91FEA-FA5C-9EF1-827B-F8330B764419}"/>
              </a:ext>
            </a:extLst>
          </p:cNvPr>
          <p:cNvSpPr/>
          <p:nvPr/>
        </p:nvSpPr>
        <p:spPr>
          <a:xfrm>
            <a:off x="684886" y="1412967"/>
            <a:ext cx="5364000" cy="931648"/>
          </a:xfrm>
          <a:prstGeom prst="rect">
            <a:avLst/>
          </a:prstGeom>
          <a:solidFill>
            <a:srgbClr val="72E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8FC034-1E5D-F25F-9A22-88D36884C989}"/>
              </a:ext>
            </a:extLst>
          </p:cNvPr>
          <p:cNvSpPr txBox="1"/>
          <p:nvPr/>
        </p:nvSpPr>
        <p:spPr>
          <a:xfrm>
            <a:off x="648886" y="1621627"/>
            <a:ext cx="5323361" cy="430887"/>
          </a:xfrm>
          <a:prstGeom prst="rect">
            <a:avLst/>
          </a:prstGeom>
          <a:noFill/>
        </p:spPr>
        <p:txBody>
          <a:bodyPr wrap="square" lIns="72000" tIns="0" rIns="36000" bIns="0" rtlCol="0" anchor="ctr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«Спорт»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A2EC396-9275-563D-ADB5-27D93909D61F}"/>
              </a:ext>
            </a:extLst>
          </p:cNvPr>
          <p:cNvSpPr txBox="1">
            <a:spLocks/>
          </p:cNvSpPr>
          <p:nvPr/>
        </p:nvSpPr>
        <p:spPr>
          <a:xfrm>
            <a:off x="684886" y="275512"/>
            <a:ext cx="5206982" cy="1207629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городского округа Жуковский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rial" pitchFamily="34" charset="0"/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614D39F3-CBEC-CD50-9813-F6E706FF99AA}"/>
              </a:ext>
            </a:extLst>
          </p:cNvPr>
          <p:cNvSpPr txBox="1">
            <a:spLocks/>
          </p:cNvSpPr>
          <p:nvPr/>
        </p:nvSpPr>
        <p:spPr>
          <a:xfrm>
            <a:off x="11112000" y="6606000"/>
            <a:ext cx="1080000" cy="252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40BAD2"/>
                </a:solidFill>
                <a:latin typeface="Century Gothic"/>
              </a:rPr>
              <a:t>СЛАЙД </a:t>
            </a:r>
            <a:fld id="{8104C915-17D6-486A-86EC-048CBE10C825}" type="slidenum">
              <a:rPr lang="en-US" sz="1200" b="1" smtClean="0">
                <a:solidFill>
                  <a:srgbClr val="40BAD2"/>
                </a:solidFill>
                <a:latin typeface="Century Gothic"/>
              </a:rPr>
              <a:pPr algn="ctr">
                <a:defRPr/>
              </a:pPr>
              <a:t>22</a:t>
            </a:fld>
            <a:endParaRPr lang="en-US" sz="1200" b="1" dirty="0">
              <a:solidFill>
                <a:srgbClr val="40BAD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41134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rgbClr val="ADE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6034A763-7531-45D3-A06D-EA7C018EA98C}"/>
              </a:ext>
            </a:extLst>
          </p:cNvPr>
          <p:cNvSpPr/>
          <p:nvPr/>
        </p:nvSpPr>
        <p:spPr>
          <a:xfrm>
            <a:off x="5882633" y="571672"/>
            <a:ext cx="5400000" cy="9781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2025 год – </a:t>
            </a:r>
            <a:r>
              <a:rPr kumimoji="0" lang="ru-RU" altLang="ko-KR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0,7 млн руб</a:t>
            </a: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., </a:t>
            </a:r>
          </a:p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 том числе: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E4B74347-BFE6-41FF-AB87-72F91E860BBE}"/>
              </a:ext>
            </a:extLst>
          </p:cNvPr>
          <p:cNvSpPr/>
          <p:nvPr/>
        </p:nvSpPr>
        <p:spPr>
          <a:xfrm>
            <a:off x="684887" y="1359828"/>
            <a:ext cx="5364000" cy="978197"/>
          </a:xfrm>
          <a:prstGeom prst="rect">
            <a:avLst/>
          </a:prstGeom>
          <a:solidFill>
            <a:srgbClr val="C0CAF2"/>
          </a:solidFill>
          <a:ln>
            <a:solidFill>
              <a:srgbClr val="C0C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8AB32-7AFE-4667-B238-2352BCD19FE2}"/>
              </a:ext>
            </a:extLst>
          </p:cNvPr>
          <p:cNvSpPr txBox="1"/>
          <p:nvPr/>
        </p:nvSpPr>
        <p:spPr>
          <a:xfrm>
            <a:off x="723205" y="1384111"/>
            <a:ext cx="5323361" cy="861774"/>
          </a:xfrm>
          <a:prstGeom prst="rect">
            <a:avLst/>
          </a:prstGeom>
          <a:noFill/>
        </p:spPr>
        <p:txBody>
          <a:bodyPr wrap="square" lIns="72000" tIns="0" rIns="36000" bIns="0" rtlCol="0" anchor="ctr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«Развитие сельского хозяйства»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0AB2BB10-F5BD-4884-8CC2-CAD3D43BC05C}"/>
              </a:ext>
            </a:extLst>
          </p:cNvPr>
          <p:cNvSpPr txBox="1">
            <a:spLocks/>
          </p:cNvSpPr>
          <p:nvPr/>
        </p:nvSpPr>
        <p:spPr>
          <a:xfrm>
            <a:off x="720884" y="275512"/>
            <a:ext cx="5161749" cy="1108599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городского округа Жуковский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rial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95FE50E-111C-403D-B2B4-6EC689DC89F3}"/>
              </a:ext>
            </a:extLst>
          </p:cNvPr>
          <p:cNvSpPr/>
          <p:nvPr/>
        </p:nvSpPr>
        <p:spPr>
          <a:xfrm>
            <a:off x="640066" y="2992047"/>
            <a:ext cx="5242567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sng" strike="noStrike" kern="1200" cap="none" spc="0" normalizeH="0" baseline="0" noProof="0" dirty="0">
                <a:ln>
                  <a:noFill/>
                </a:ln>
                <a:solidFill>
                  <a:srgbClr val="32505A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32505A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2500" b="0" i="0" u="none" strike="noStrike" kern="15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Обеспечение эпизоотического и ветеринарно-санитарного благополучия и развития государственной ветеринарной службы – </a:t>
            </a:r>
            <a:r>
              <a:rPr kumimoji="0" lang="ru-RU" sz="2500" b="1" i="0" u="none" strike="noStrike" kern="15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0,7 млн руб.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9EB164A-6502-A4EC-4C34-25D7D80E473E}"/>
              </a:ext>
            </a:extLst>
          </p:cNvPr>
          <p:cNvGraphicFramePr/>
          <p:nvPr/>
        </p:nvGraphicFramePr>
        <p:xfrm>
          <a:off x="6187935" y="1758166"/>
          <a:ext cx="5319178" cy="4467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FD79CB60-192C-9D06-EE48-F469D323A8E8}"/>
              </a:ext>
            </a:extLst>
          </p:cNvPr>
          <p:cNvSpPr txBox="1">
            <a:spLocks/>
          </p:cNvSpPr>
          <p:nvPr/>
        </p:nvSpPr>
        <p:spPr>
          <a:xfrm>
            <a:off x="11112000" y="6606000"/>
            <a:ext cx="1080000" cy="252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40BAD2"/>
                </a:solidFill>
                <a:latin typeface="Century Gothic"/>
              </a:rPr>
              <a:t>СЛАЙД </a:t>
            </a:r>
            <a:fld id="{8104C915-17D6-486A-86EC-048CBE10C825}" type="slidenum">
              <a:rPr lang="en-US" sz="1200" b="1" smtClean="0">
                <a:solidFill>
                  <a:srgbClr val="40BAD2"/>
                </a:solidFill>
                <a:latin typeface="Century Gothic"/>
              </a:rPr>
              <a:pPr algn="ctr">
                <a:defRPr/>
              </a:pPr>
              <a:t>23</a:t>
            </a:fld>
            <a:endParaRPr lang="en-US" sz="1200" b="1" dirty="0">
              <a:solidFill>
                <a:srgbClr val="40BAD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63565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rgbClr val="ADE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13425975-8AD9-4021-9F2F-6A172B747EE4}"/>
              </a:ext>
            </a:extLst>
          </p:cNvPr>
          <p:cNvSpPr/>
          <p:nvPr/>
        </p:nvSpPr>
        <p:spPr>
          <a:xfrm>
            <a:off x="5882633" y="595787"/>
            <a:ext cx="5400000" cy="1021387"/>
          </a:xfrm>
          <a:prstGeom prst="rect">
            <a:avLst/>
          </a:prstGeom>
          <a:solidFill>
            <a:srgbClr val="72E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2025 год – </a:t>
            </a:r>
            <a:r>
              <a:rPr kumimoji="0" lang="ru-RU" altLang="ko-KR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9,6 млн руб</a:t>
            </a: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., </a:t>
            </a:r>
          </a:p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 том числе: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A41FCED3-B20A-490B-8A5E-436FB61EF3FC}"/>
              </a:ext>
            </a:extLst>
          </p:cNvPr>
          <p:cNvSpPr/>
          <p:nvPr/>
        </p:nvSpPr>
        <p:spPr>
          <a:xfrm>
            <a:off x="663372" y="1425599"/>
            <a:ext cx="5364000" cy="1039780"/>
          </a:xfrm>
          <a:prstGeom prst="rect">
            <a:avLst/>
          </a:prstGeom>
          <a:solidFill>
            <a:srgbClr val="8B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5AAA5B-1698-4AE0-A2EA-960C43A4F01F}"/>
              </a:ext>
            </a:extLst>
          </p:cNvPr>
          <p:cNvSpPr txBox="1"/>
          <p:nvPr/>
        </p:nvSpPr>
        <p:spPr>
          <a:xfrm>
            <a:off x="702049" y="1514602"/>
            <a:ext cx="5282720" cy="86177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lIns="72000" tIns="0" rIns="36000" bIns="0" rtlCol="0" anchor="ctr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«Экология и окружающая среда»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FFDFB55E-151A-45DA-9672-4EC4573AD071}"/>
              </a:ext>
            </a:extLst>
          </p:cNvPr>
          <p:cNvSpPr txBox="1">
            <a:spLocks/>
          </p:cNvSpPr>
          <p:nvPr/>
        </p:nvSpPr>
        <p:spPr>
          <a:xfrm>
            <a:off x="705206" y="306974"/>
            <a:ext cx="5177428" cy="111862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городского округа Жуковский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rial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0E701A9-DE37-489F-B1D2-A056C4F8C8FD}"/>
              </a:ext>
            </a:extLst>
          </p:cNvPr>
          <p:cNvSpPr/>
          <p:nvPr/>
        </p:nvSpPr>
        <p:spPr>
          <a:xfrm>
            <a:off x="6104438" y="3953803"/>
            <a:ext cx="5385513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43B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Охрана окружающей среды  -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9,6 млн руб.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31A4F281-10D7-B931-6727-1AD2D54874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6076461"/>
              </p:ext>
            </p:extLst>
          </p:nvPr>
        </p:nvGraphicFramePr>
        <p:xfrm>
          <a:off x="702049" y="2554381"/>
          <a:ext cx="5286646" cy="421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B53C4E60-1AD6-533F-7A7D-C2A0964CBF84}"/>
              </a:ext>
            </a:extLst>
          </p:cNvPr>
          <p:cNvSpPr txBox="1">
            <a:spLocks/>
          </p:cNvSpPr>
          <p:nvPr/>
        </p:nvSpPr>
        <p:spPr>
          <a:xfrm>
            <a:off x="11112000" y="6606000"/>
            <a:ext cx="1080000" cy="252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40BAD2"/>
                </a:solidFill>
                <a:latin typeface="Century Gothic"/>
              </a:rPr>
              <a:t>СЛАЙД </a:t>
            </a:r>
            <a:fld id="{8104C915-17D6-486A-86EC-048CBE10C825}" type="slidenum">
              <a:rPr lang="en-US" sz="1200" b="1" smtClean="0">
                <a:solidFill>
                  <a:srgbClr val="40BAD2"/>
                </a:solidFill>
                <a:latin typeface="Century Gothic"/>
              </a:rPr>
              <a:pPr algn="ctr">
                <a:defRPr/>
              </a:pPr>
              <a:t>24</a:t>
            </a:fld>
            <a:endParaRPr lang="en-US" sz="1200" b="1" dirty="0">
              <a:solidFill>
                <a:srgbClr val="40BAD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8072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rgbClr val="ADE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44B0AE2B-72F0-43E8-A06A-566E3762A13A}"/>
              </a:ext>
            </a:extLst>
          </p:cNvPr>
          <p:cNvSpPr/>
          <p:nvPr/>
        </p:nvSpPr>
        <p:spPr>
          <a:xfrm>
            <a:off x="5901105" y="609268"/>
            <a:ext cx="54000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2025 год – </a:t>
            </a:r>
            <a:r>
              <a:rPr kumimoji="0" lang="ru-RU" altLang="ko-KR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104,5 млн руб</a:t>
            </a: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.,</a:t>
            </a:r>
          </a:p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 том числе: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ADA77CCE-BE8D-44B7-8F65-D3989534B3A5}"/>
              </a:ext>
            </a:extLst>
          </p:cNvPr>
          <p:cNvSpPr/>
          <p:nvPr/>
        </p:nvSpPr>
        <p:spPr>
          <a:xfrm>
            <a:off x="684886" y="1369185"/>
            <a:ext cx="5364000" cy="1015663"/>
          </a:xfrm>
          <a:prstGeom prst="rect">
            <a:avLst/>
          </a:prstGeom>
          <a:solidFill>
            <a:srgbClr val="A9A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E04E25-66BF-436A-885F-6509CEEEB786}"/>
              </a:ext>
            </a:extLst>
          </p:cNvPr>
          <p:cNvSpPr txBox="1"/>
          <p:nvPr/>
        </p:nvSpPr>
        <p:spPr>
          <a:xfrm>
            <a:off x="644246" y="1415351"/>
            <a:ext cx="5323361" cy="923330"/>
          </a:xfrm>
          <a:prstGeom prst="rect">
            <a:avLst/>
          </a:prstGeom>
          <a:noFill/>
        </p:spPr>
        <p:txBody>
          <a:bodyPr wrap="square" lIns="72000" tIns="0" rIns="36000" bIns="0" rtlCol="0" anchor="ctr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«Безопасность и обеспечение безопасности жизнедеятельности населения»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8A6D132F-925C-4032-BD86-1EEF28655DCF}"/>
              </a:ext>
            </a:extLst>
          </p:cNvPr>
          <p:cNvSpPr txBox="1">
            <a:spLocks/>
          </p:cNvSpPr>
          <p:nvPr/>
        </p:nvSpPr>
        <p:spPr>
          <a:xfrm>
            <a:off x="684886" y="196907"/>
            <a:ext cx="5224493" cy="1207629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городского округа Жуковский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rial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AF7BB2F-2B26-4725-8A06-42F024628E74}"/>
              </a:ext>
            </a:extLst>
          </p:cNvPr>
          <p:cNvSpPr/>
          <p:nvPr/>
        </p:nvSpPr>
        <p:spPr>
          <a:xfrm>
            <a:off x="6147754" y="1792499"/>
            <a:ext cx="540000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Профилактика преступлений и иных правонарушений –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43,6 млн руб.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31AF00E-A2F0-428F-BE4A-9EA75F99A6D3}"/>
              </a:ext>
            </a:extLst>
          </p:cNvPr>
          <p:cNvSpPr/>
          <p:nvPr/>
        </p:nvSpPr>
        <p:spPr>
          <a:xfrm>
            <a:off x="6176728" y="2316785"/>
            <a:ext cx="5304691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Обеспечение мероприятий по защите населения и территорий от чрезвычайных ситуаций –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3,0 млн руб.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137C9B4-12E0-4C5F-949D-1B7AB6634D2C}"/>
              </a:ext>
            </a:extLst>
          </p:cNvPr>
          <p:cNvSpPr/>
          <p:nvPr/>
        </p:nvSpPr>
        <p:spPr>
          <a:xfrm>
            <a:off x="6162241" y="3064755"/>
            <a:ext cx="5304691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Обеспечение мероприятий гражданской обороны на территории муниципального образования Московской области –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5,4 млн руб.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214BF7E-618B-477E-90FA-F84F0DC56123}"/>
              </a:ext>
            </a:extLst>
          </p:cNvPr>
          <p:cNvSpPr/>
          <p:nvPr/>
        </p:nvSpPr>
        <p:spPr>
          <a:xfrm>
            <a:off x="6191215" y="4030885"/>
            <a:ext cx="5371026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Обеспечение пожарной безопасности на территории муниципального образования Московской области –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0,2 млн руб.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99A4BF7-4CC7-4B66-A98E-ED1A3787A2A1}"/>
              </a:ext>
            </a:extLst>
          </p:cNvPr>
          <p:cNvSpPr/>
          <p:nvPr/>
        </p:nvSpPr>
        <p:spPr>
          <a:xfrm>
            <a:off x="6176728" y="4829455"/>
            <a:ext cx="5371026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Обеспечение безопасности населения на водных объектах, расположенных на территории муниципального образования Московской области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– 0,2 млн руб.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AA41B59-855B-9080-BEE8-F6F561E8180C}"/>
              </a:ext>
            </a:extLst>
          </p:cNvPr>
          <p:cNvSpPr/>
          <p:nvPr/>
        </p:nvSpPr>
        <p:spPr>
          <a:xfrm>
            <a:off x="6191215" y="5840259"/>
            <a:ext cx="536400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Обеспечивающая подпрограмма –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52,1 млн руб.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62B6E377-E4D6-6441-2533-4DF4971CCF73}"/>
              </a:ext>
            </a:extLst>
          </p:cNvPr>
          <p:cNvGraphicFramePr/>
          <p:nvPr/>
        </p:nvGraphicFramePr>
        <p:xfrm>
          <a:off x="702932" y="2377274"/>
          <a:ext cx="5364000" cy="448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0DF2FEBA-F3C2-0AA4-80CB-CB0A6E898DBB}"/>
              </a:ext>
            </a:extLst>
          </p:cNvPr>
          <p:cNvSpPr txBox="1">
            <a:spLocks/>
          </p:cNvSpPr>
          <p:nvPr/>
        </p:nvSpPr>
        <p:spPr>
          <a:xfrm>
            <a:off x="11112000" y="6606000"/>
            <a:ext cx="1080000" cy="252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40BAD2"/>
                </a:solidFill>
                <a:latin typeface="Century Gothic"/>
              </a:rPr>
              <a:t>СЛАЙД </a:t>
            </a:r>
            <a:fld id="{8104C915-17D6-486A-86EC-048CBE10C825}" type="slidenum">
              <a:rPr lang="en-US" sz="1200" b="1" smtClean="0">
                <a:solidFill>
                  <a:srgbClr val="40BAD2"/>
                </a:solidFill>
                <a:latin typeface="Century Gothic"/>
              </a:rPr>
              <a:pPr algn="ctr">
                <a:defRPr/>
              </a:pPr>
              <a:t>25</a:t>
            </a:fld>
            <a:endParaRPr lang="en-US" sz="1200" b="1" dirty="0">
              <a:solidFill>
                <a:srgbClr val="40BAD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2845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rgbClr val="ADE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AF7BB2F-2B26-4725-8A06-42F024628E74}"/>
              </a:ext>
            </a:extLst>
          </p:cNvPr>
          <p:cNvSpPr/>
          <p:nvPr/>
        </p:nvSpPr>
        <p:spPr>
          <a:xfrm>
            <a:off x="6162240" y="1835479"/>
            <a:ext cx="540000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Профилактика преступлений и иных правонарушений –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43,6 млн руб.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31AF00E-A2F0-428F-BE4A-9EA75F99A6D3}"/>
              </a:ext>
            </a:extLst>
          </p:cNvPr>
          <p:cNvSpPr/>
          <p:nvPr/>
        </p:nvSpPr>
        <p:spPr>
          <a:xfrm>
            <a:off x="6174927" y="2430764"/>
            <a:ext cx="5304691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1AB39F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B39F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AB39F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Обеспечение мероприятий по защите населения и территорий от чрезвычайных ситуаций–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AB39F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3,0 млн руб.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AB39F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137C9B4-12E0-4C5F-949D-1B7AB6634D2C}"/>
              </a:ext>
            </a:extLst>
          </p:cNvPr>
          <p:cNvSpPr/>
          <p:nvPr/>
        </p:nvSpPr>
        <p:spPr>
          <a:xfrm>
            <a:off x="6162240" y="3197845"/>
            <a:ext cx="5304691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8FC9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8FC9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Обеспечение мероприятий гражданской обороны на территории муниципального образования Московской области –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8FC9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5,4 млн руб.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8FC9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214BF7E-618B-477E-90FA-F84F0DC56123}"/>
              </a:ext>
            </a:extLst>
          </p:cNvPr>
          <p:cNvSpPr/>
          <p:nvPr/>
        </p:nvSpPr>
        <p:spPr>
          <a:xfrm>
            <a:off x="6162241" y="4138572"/>
            <a:ext cx="5371026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Обеспечение пожарной безопасности на территории муниципального образования Московской области –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0,2 млн руб.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99A4BF7-4CC7-4B66-A98E-ED1A3787A2A1}"/>
              </a:ext>
            </a:extLst>
          </p:cNvPr>
          <p:cNvSpPr/>
          <p:nvPr/>
        </p:nvSpPr>
        <p:spPr>
          <a:xfrm>
            <a:off x="6198909" y="4877236"/>
            <a:ext cx="5371026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8A7EB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8A7EB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8A7EB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Обеспечение безопасности населения на водных объектах, расположенных на территории муниципального образования Московской области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8A7EB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- 0,2 млн руб.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8A7EB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AA41B59-855B-9080-BEE8-F6F561E8180C}"/>
              </a:ext>
            </a:extLst>
          </p:cNvPr>
          <p:cNvSpPr/>
          <p:nvPr/>
        </p:nvSpPr>
        <p:spPr>
          <a:xfrm>
            <a:off x="6184422" y="5910296"/>
            <a:ext cx="536400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Обеспечивающая подпрограмма –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52,1 млн руб.</a:t>
            </a: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B5B3367A-3283-E203-81D6-719D97647C13}"/>
              </a:ext>
            </a:extLst>
          </p:cNvPr>
          <p:cNvSpPr/>
          <p:nvPr/>
        </p:nvSpPr>
        <p:spPr>
          <a:xfrm>
            <a:off x="5901105" y="609268"/>
            <a:ext cx="5400000" cy="1015663"/>
          </a:xfrm>
          <a:prstGeom prst="rect">
            <a:avLst/>
          </a:prstGeom>
          <a:solidFill>
            <a:srgbClr val="A9A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2025 год – </a:t>
            </a:r>
            <a:r>
              <a:rPr kumimoji="0" lang="ru-RU" altLang="ko-KR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104,5 млн руб</a:t>
            </a: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.,</a:t>
            </a:r>
          </a:p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 том числе: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00B9576E-823B-CE14-D93C-3DA610D7A189}"/>
              </a:ext>
            </a:extLst>
          </p:cNvPr>
          <p:cNvSpPr/>
          <p:nvPr/>
        </p:nvSpPr>
        <p:spPr>
          <a:xfrm>
            <a:off x="684886" y="1369185"/>
            <a:ext cx="53640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3F0680-DC52-2C09-78FD-1D698F836084}"/>
              </a:ext>
            </a:extLst>
          </p:cNvPr>
          <p:cNvSpPr txBox="1"/>
          <p:nvPr/>
        </p:nvSpPr>
        <p:spPr>
          <a:xfrm>
            <a:off x="644246" y="1415351"/>
            <a:ext cx="5323361" cy="923330"/>
          </a:xfrm>
          <a:prstGeom prst="rect">
            <a:avLst/>
          </a:prstGeom>
          <a:noFill/>
        </p:spPr>
        <p:txBody>
          <a:bodyPr wrap="square" lIns="72000" tIns="0" rIns="36000" bIns="0" rtlCol="0" anchor="ctr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«Безопасность и обеспечение безопасности жизнедеятельности населения»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9ABDF5BD-029B-54EB-28EC-0C524CCDC864}"/>
              </a:ext>
            </a:extLst>
          </p:cNvPr>
          <p:cNvSpPr txBox="1">
            <a:spLocks/>
          </p:cNvSpPr>
          <p:nvPr/>
        </p:nvSpPr>
        <p:spPr>
          <a:xfrm>
            <a:off x="684886" y="196907"/>
            <a:ext cx="5224493" cy="1207629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городского округа Жуковский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rial" pitchFamily="34" charset="0"/>
            </a:endParaRP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78184C69-6BDD-8E7A-FB80-A17923242625}"/>
              </a:ext>
            </a:extLst>
          </p:cNvPr>
          <p:cNvGraphicFramePr/>
          <p:nvPr/>
        </p:nvGraphicFramePr>
        <p:xfrm>
          <a:off x="-1" y="2395663"/>
          <a:ext cx="6028567" cy="4462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6DFA1E83-9A18-2554-2E48-F7623CB1CA72}"/>
              </a:ext>
            </a:extLst>
          </p:cNvPr>
          <p:cNvSpPr txBox="1">
            <a:spLocks/>
          </p:cNvSpPr>
          <p:nvPr/>
        </p:nvSpPr>
        <p:spPr>
          <a:xfrm>
            <a:off x="11112000" y="6606000"/>
            <a:ext cx="1080000" cy="252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40BAD2"/>
                </a:solidFill>
                <a:latin typeface="Century Gothic"/>
              </a:rPr>
              <a:t>СЛАЙД </a:t>
            </a:r>
            <a:fld id="{8104C915-17D6-486A-86EC-048CBE10C825}" type="slidenum">
              <a:rPr lang="en-US" sz="1200" b="1" smtClean="0">
                <a:solidFill>
                  <a:srgbClr val="40BAD2"/>
                </a:solidFill>
                <a:latin typeface="Century Gothic"/>
              </a:rPr>
              <a:pPr algn="ctr">
                <a:defRPr/>
              </a:pPr>
              <a:t>26</a:t>
            </a:fld>
            <a:endParaRPr lang="en-US" sz="1200" b="1" dirty="0">
              <a:solidFill>
                <a:srgbClr val="40BAD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45831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rgbClr val="ADE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2984EE1A-3281-4600-85A1-B15CC100EC8C}"/>
              </a:ext>
            </a:extLst>
          </p:cNvPr>
          <p:cNvSpPr/>
          <p:nvPr/>
        </p:nvSpPr>
        <p:spPr>
          <a:xfrm>
            <a:off x="5869702" y="690006"/>
            <a:ext cx="5400000" cy="994338"/>
          </a:xfrm>
          <a:prstGeom prst="rect">
            <a:avLst/>
          </a:prstGeom>
          <a:solidFill>
            <a:srgbClr val="72E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2025 год – </a:t>
            </a:r>
            <a:r>
              <a:rPr kumimoji="0" lang="ru-RU" altLang="ko-KR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5,9 млн руб</a:t>
            </a: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., </a:t>
            </a:r>
          </a:p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 том числе: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67E91509-EA9D-4633-A886-1F0E5652C52A}"/>
              </a:ext>
            </a:extLst>
          </p:cNvPr>
          <p:cNvSpPr/>
          <p:nvPr/>
        </p:nvSpPr>
        <p:spPr>
          <a:xfrm>
            <a:off x="664819" y="1426543"/>
            <a:ext cx="5364000" cy="925239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D8DF40-7BBB-4235-BEFC-DCF456A2AA65}"/>
              </a:ext>
            </a:extLst>
          </p:cNvPr>
          <p:cNvSpPr txBox="1"/>
          <p:nvPr/>
        </p:nvSpPr>
        <p:spPr>
          <a:xfrm>
            <a:off x="450285" y="1684344"/>
            <a:ext cx="5323361" cy="369332"/>
          </a:xfrm>
          <a:prstGeom prst="rect">
            <a:avLst/>
          </a:prstGeom>
          <a:noFill/>
        </p:spPr>
        <p:txBody>
          <a:bodyPr wrap="square" lIns="72000" tIns="0" rIns="36000" bIns="0" rtlCol="0" anchor="ctr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«Жилище»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08F83814-14A8-4521-B56B-3C4A31DE27E4}"/>
              </a:ext>
            </a:extLst>
          </p:cNvPr>
          <p:cNvSpPr txBox="1">
            <a:spLocks/>
          </p:cNvSpPr>
          <p:nvPr/>
        </p:nvSpPr>
        <p:spPr>
          <a:xfrm>
            <a:off x="664819" y="254738"/>
            <a:ext cx="5204883" cy="1207629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городского округа Жуковский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rial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494C779-9625-4631-8E35-E069811AC435}"/>
              </a:ext>
            </a:extLst>
          </p:cNvPr>
          <p:cNvSpPr/>
          <p:nvPr/>
        </p:nvSpPr>
        <p:spPr>
          <a:xfrm>
            <a:off x="776822" y="3246437"/>
            <a:ext cx="5319178" cy="163121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A3C3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Обеспечение жильем детей-сирот и детей, оставшихся без попечения родителей, лиц из числа детей-сирот и детей, оставшихся без попечения родителей –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5,9 млн руб.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42C681F1-2146-C4D0-F412-A24D86C2BBB5}"/>
              </a:ext>
            </a:extLst>
          </p:cNvPr>
          <p:cNvGraphicFramePr/>
          <p:nvPr/>
        </p:nvGraphicFramePr>
        <p:xfrm>
          <a:off x="6377715" y="1964835"/>
          <a:ext cx="5364000" cy="4430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38366FF9-80AD-E155-B175-0347E8D45AE2}"/>
              </a:ext>
            </a:extLst>
          </p:cNvPr>
          <p:cNvSpPr txBox="1">
            <a:spLocks/>
          </p:cNvSpPr>
          <p:nvPr/>
        </p:nvSpPr>
        <p:spPr>
          <a:xfrm>
            <a:off x="11112000" y="6606000"/>
            <a:ext cx="1080000" cy="252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40BAD2"/>
                </a:solidFill>
                <a:latin typeface="Century Gothic"/>
              </a:rPr>
              <a:t>СЛАЙД </a:t>
            </a:r>
            <a:fld id="{8104C915-17D6-486A-86EC-048CBE10C825}" type="slidenum">
              <a:rPr lang="en-US" sz="1200" b="1" smtClean="0">
                <a:solidFill>
                  <a:srgbClr val="40BAD2"/>
                </a:solidFill>
                <a:latin typeface="Century Gothic"/>
              </a:rPr>
              <a:pPr algn="ctr">
                <a:defRPr/>
              </a:pPr>
              <a:t>27</a:t>
            </a:fld>
            <a:endParaRPr lang="en-US" sz="1200" b="1" dirty="0">
              <a:solidFill>
                <a:srgbClr val="40BAD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82459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rgbClr val="ADE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47E5E159-E7FE-479F-95FF-01B03073EBFD}"/>
              </a:ext>
            </a:extLst>
          </p:cNvPr>
          <p:cNvSpPr/>
          <p:nvPr/>
        </p:nvSpPr>
        <p:spPr>
          <a:xfrm>
            <a:off x="5901105" y="637354"/>
            <a:ext cx="5400000" cy="9967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2025 год – </a:t>
            </a:r>
            <a:r>
              <a:rPr kumimoji="0" lang="ru-RU" altLang="ko-KR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312,6 млн руб</a:t>
            </a: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.,</a:t>
            </a:r>
          </a:p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 том числе: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702EEB17-5499-405C-9060-683A0565CD06}"/>
              </a:ext>
            </a:extLst>
          </p:cNvPr>
          <p:cNvSpPr/>
          <p:nvPr/>
        </p:nvSpPr>
        <p:spPr>
          <a:xfrm>
            <a:off x="684887" y="1416418"/>
            <a:ext cx="5364000" cy="996798"/>
          </a:xfrm>
          <a:prstGeom prst="rect">
            <a:avLst/>
          </a:prstGeom>
          <a:solidFill>
            <a:srgbClr val="A9A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49B534-AE02-4A80-9642-97121D4A0CFB}"/>
              </a:ext>
            </a:extLst>
          </p:cNvPr>
          <p:cNvSpPr txBox="1"/>
          <p:nvPr/>
        </p:nvSpPr>
        <p:spPr>
          <a:xfrm>
            <a:off x="664567" y="1434166"/>
            <a:ext cx="5363999" cy="830997"/>
          </a:xfrm>
          <a:prstGeom prst="rect">
            <a:avLst/>
          </a:prstGeom>
          <a:noFill/>
        </p:spPr>
        <p:txBody>
          <a:bodyPr wrap="square" lIns="72000" tIns="0" rIns="36000" bIns="0" rtlCol="0" anchor="ctr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«</a:t>
            </a:r>
            <a:r>
              <a:rPr kumimoji="0" lang="ru-RU" altLang="ko-KR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Развитие инженерной инфраструктуры и энергоэффективности и отрасли обращения с отходами»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F8B49A86-6F57-4665-B0F2-56581DDF4F32}"/>
              </a:ext>
            </a:extLst>
          </p:cNvPr>
          <p:cNvSpPr txBox="1">
            <a:spLocks/>
          </p:cNvSpPr>
          <p:nvPr/>
        </p:nvSpPr>
        <p:spPr>
          <a:xfrm>
            <a:off x="664567" y="275512"/>
            <a:ext cx="5236538" cy="11532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городского округа Жуковский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rial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23CFD03-C999-45B1-8D91-EAEF55153AF9}"/>
              </a:ext>
            </a:extLst>
          </p:cNvPr>
          <p:cNvSpPr/>
          <p:nvPr/>
        </p:nvSpPr>
        <p:spPr>
          <a:xfrm>
            <a:off x="6096000" y="2265163"/>
            <a:ext cx="5272597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Чистая вода –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44,8 млн руб.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4CAFB98-1C78-49C0-A0D8-0BAAC9345F4E}"/>
              </a:ext>
            </a:extLst>
          </p:cNvPr>
          <p:cNvSpPr/>
          <p:nvPr/>
        </p:nvSpPr>
        <p:spPr>
          <a:xfrm>
            <a:off x="6096000" y="3669655"/>
            <a:ext cx="5431433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Объекты теплоснабжения, инженерные коммуникации –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257,1 млн руб.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5DBEB3E-CB67-C4E4-F979-7C3F60FEF54E}"/>
              </a:ext>
            </a:extLst>
          </p:cNvPr>
          <p:cNvSpPr/>
          <p:nvPr/>
        </p:nvSpPr>
        <p:spPr>
          <a:xfrm>
            <a:off x="6096000" y="4579046"/>
            <a:ext cx="5782014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Энергосбережение и повышение энергетической эффективности</a:t>
            </a:r>
          </a:p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–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1,7 млн руб.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89E9853E-0B84-5774-1BE2-7D6BFD47CEBB}"/>
              </a:ext>
            </a:extLst>
          </p:cNvPr>
          <p:cNvGraphicFramePr/>
          <p:nvPr/>
        </p:nvGraphicFramePr>
        <p:xfrm>
          <a:off x="664567" y="2500599"/>
          <a:ext cx="5384319" cy="4357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06D3348-C409-34DA-3ADD-B64D56F72894}"/>
              </a:ext>
            </a:extLst>
          </p:cNvPr>
          <p:cNvSpPr/>
          <p:nvPr/>
        </p:nvSpPr>
        <p:spPr>
          <a:xfrm>
            <a:off x="6083528" y="2844689"/>
            <a:ext cx="4977645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Системы водоотведения </a:t>
            </a:r>
          </a:p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–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0,6 млн руб.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25A16-A97C-B61F-FFB0-77A3AA14C233}"/>
              </a:ext>
            </a:extLst>
          </p:cNvPr>
          <p:cNvSpPr txBox="1"/>
          <p:nvPr/>
        </p:nvSpPr>
        <p:spPr>
          <a:xfrm>
            <a:off x="6048886" y="5628431"/>
            <a:ext cx="6101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Обеспечивающая подпрограмма –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8,4 млн руб.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60C30518-E56C-BDCC-9620-AB911F2FFEC0}"/>
              </a:ext>
            </a:extLst>
          </p:cNvPr>
          <p:cNvSpPr txBox="1">
            <a:spLocks/>
          </p:cNvSpPr>
          <p:nvPr/>
        </p:nvSpPr>
        <p:spPr>
          <a:xfrm>
            <a:off x="11112000" y="6606000"/>
            <a:ext cx="1080000" cy="252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40BAD2"/>
                </a:solidFill>
                <a:latin typeface="Century Gothic"/>
              </a:rPr>
              <a:t>СЛАЙД </a:t>
            </a:r>
            <a:fld id="{8104C915-17D6-486A-86EC-048CBE10C825}" type="slidenum">
              <a:rPr lang="en-US" sz="1200" b="1" smtClean="0">
                <a:solidFill>
                  <a:srgbClr val="40BAD2"/>
                </a:solidFill>
                <a:latin typeface="Century Gothic"/>
              </a:rPr>
              <a:pPr algn="ctr">
                <a:defRPr/>
              </a:pPr>
              <a:t>28</a:t>
            </a:fld>
            <a:endParaRPr lang="en-US" sz="1200" b="1" dirty="0">
              <a:solidFill>
                <a:srgbClr val="40BAD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31382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rgbClr val="ADE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49B534-AE02-4A80-9642-97121D4A0CFB}"/>
              </a:ext>
            </a:extLst>
          </p:cNvPr>
          <p:cNvSpPr txBox="1"/>
          <p:nvPr/>
        </p:nvSpPr>
        <p:spPr>
          <a:xfrm>
            <a:off x="664567" y="1564971"/>
            <a:ext cx="5363999" cy="569387"/>
          </a:xfrm>
          <a:prstGeom prst="rect">
            <a:avLst/>
          </a:prstGeom>
          <a:noFill/>
        </p:spPr>
        <p:txBody>
          <a:bodyPr wrap="square" lIns="72000" tIns="0" rIns="36000" bIns="0" rtlCol="0" anchor="ctr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«</a:t>
            </a:r>
            <a:r>
              <a:rPr kumimoji="0" lang="ru-RU" altLang="ko-KR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Развитие инженерной инфраструктуры и энергоэффективности»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2D019F8-8C18-4041-9816-989A161A1E80}"/>
              </a:ext>
            </a:extLst>
          </p:cNvPr>
          <p:cNvSpPr/>
          <p:nvPr/>
        </p:nvSpPr>
        <p:spPr>
          <a:xfrm>
            <a:off x="6163436" y="2230088"/>
            <a:ext cx="5217577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Чистая вода –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44,8 млн руб.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23CFD03-C999-45B1-8D91-EAEF55153AF9}"/>
              </a:ext>
            </a:extLst>
          </p:cNvPr>
          <p:cNvSpPr/>
          <p:nvPr/>
        </p:nvSpPr>
        <p:spPr>
          <a:xfrm>
            <a:off x="6143115" y="2761960"/>
            <a:ext cx="4977645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18B19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8B19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8B19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Системы водоотведения </a:t>
            </a:r>
          </a:p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8B19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–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8B19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0,6 млн руб.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8B19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B2A2BB0-D963-4765-812A-18EC36930CE3}"/>
              </a:ext>
            </a:extLst>
          </p:cNvPr>
          <p:cNvSpPr/>
          <p:nvPr/>
        </p:nvSpPr>
        <p:spPr>
          <a:xfrm>
            <a:off x="6116321" y="3450229"/>
            <a:ext cx="5420998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90BB2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90BB2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90BB2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Объекты теплоснабжения, инженерные коммуникации –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90BB2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257,1 млн руб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90BB2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90BB2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4CAFB98-1C78-49C0-A0D8-0BAAC9345F4E}"/>
              </a:ext>
            </a:extLst>
          </p:cNvPr>
          <p:cNvSpPr/>
          <p:nvPr/>
        </p:nvSpPr>
        <p:spPr>
          <a:xfrm>
            <a:off x="6143115" y="4096560"/>
            <a:ext cx="521757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D5393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D5393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D5393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Энергосбережение и повышение энергетической эффективности –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D5393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1,7 млн руб.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D5393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5805AB6A-D151-4D1B-2896-0485ED94E774}"/>
              </a:ext>
            </a:extLst>
          </p:cNvPr>
          <p:cNvGraphicFramePr/>
          <p:nvPr/>
        </p:nvGraphicFramePr>
        <p:xfrm>
          <a:off x="-1" y="2413216"/>
          <a:ext cx="6028567" cy="4444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8B19E2A-495F-67ED-8A84-194F2BA2AB1F}"/>
              </a:ext>
            </a:extLst>
          </p:cNvPr>
          <p:cNvSpPr txBox="1"/>
          <p:nvPr/>
        </p:nvSpPr>
        <p:spPr>
          <a:xfrm>
            <a:off x="6090558" y="5108860"/>
            <a:ext cx="6101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Обеспечивающая подпрограмма –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8,4 млн руб.</a:t>
            </a: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43A85F47-DCF8-9FBA-E8C2-99F02E338B19}"/>
              </a:ext>
            </a:extLst>
          </p:cNvPr>
          <p:cNvSpPr/>
          <p:nvPr/>
        </p:nvSpPr>
        <p:spPr>
          <a:xfrm>
            <a:off x="5901105" y="637354"/>
            <a:ext cx="5400000" cy="996798"/>
          </a:xfrm>
          <a:prstGeom prst="rect">
            <a:avLst/>
          </a:prstGeom>
          <a:solidFill>
            <a:srgbClr val="A9A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2025 год – </a:t>
            </a:r>
            <a:r>
              <a:rPr kumimoji="0" lang="ru-RU" altLang="ko-KR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312,6 млн руб</a:t>
            </a: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.,</a:t>
            </a:r>
          </a:p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 том числе: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6" name="Rectangle 21">
            <a:extLst>
              <a:ext uri="{FF2B5EF4-FFF2-40B4-BE49-F238E27FC236}">
                <a16:creationId xmlns:a16="http://schemas.microsoft.com/office/drawing/2014/main" id="{C4CA6F87-9339-129E-D626-D59B9524BDAE}"/>
              </a:ext>
            </a:extLst>
          </p:cNvPr>
          <p:cNvSpPr/>
          <p:nvPr/>
        </p:nvSpPr>
        <p:spPr>
          <a:xfrm>
            <a:off x="684887" y="1416418"/>
            <a:ext cx="5364000" cy="9967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579377-1D36-15F8-DD98-5EAF3CB85770}"/>
              </a:ext>
            </a:extLst>
          </p:cNvPr>
          <p:cNvSpPr txBox="1"/>
          <p:nvPr/>
        </p:nvSpPr>
        <p:spPr>
          <a:xfrm>
            <a:off x="664567" y="1434166"/>
            <a:ext cx="5363999" cy="830997"/>
          </a:xfrm>
          <a:prstGeom prst="rect">
            <a:avLst/>
          </a:prstGeom>
          <a:noFill/>
        </p:spPr>
        <p:txBody>
          <a:bodyPr wrap="square" lIns="72000" tIns="0" rIns="36000" bIns="0" rtlCol="0" anchor="ctr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«</a:t>
            </a:r>
            <a:r>
              <a:rPr kumimoji="0" lang="ru-RU" altLang="ko-KR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Развитие инженерной инфраструктуры и энергоэффективности и отрасли обращения с отходами»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7031215-7EFB-880F-EAB0-EB33B9C5A47F}"/>
              </a:ext>
            </a:extLst>
          </p:cNvPr>
          <p:cNvSpPr txBox="1">
            <a:spLocks/>
          </p:cNvSpPr>
          <p:nvPr/>
        </p:nvSpPr>
        <p:spPr>
          <a:xfrm>
            <a:off x="664567" y="275512"/>
            <a:ext cx="5236538" cy="11532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городского округа Жуковский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rial" pitchFamily="34" charset="0"/>
            </a:endParaRPr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76640ACA-1F16-EF55-BE11-EEA329127DC1}"/>
              </a:ext>
            </a:extLst>
          </p:cNvPr>
          <p:cNvSpPr txBox="1">
            <a:spLocks/>
          </p:cNvSpPr>
          <p:nvPr/>
        </p:nvSpPr>
        <p:spPr>
          <a:xfrm>
            <a:off x="11112000" y="6606000"/>
            <a:ext cx="1080000" cy="252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40BAD2"/>
                </a:solidFill>
                <a:latin typeface="Century Gothic"/>
              </a:rPr>
              <a:t>СЛАЙД </a:t>
            </a:r>
            <a:fld id="{8104C915-17D6-486A-86EC-048CBE10C825}" type="slidenum">
              <a:rPr lang="en-US" sz="1200" b="1" smtClean="0">
                <a:solidFill>
                  <a:srgbClr val="40BAD2"/>
                </a:solidFill>
                <a:latin typeface="Century Gothic"/>
              </a:rPr>
              <a:pPr algn="ctr">
                <a:defRPr/>
              </a:pPr>
              <a:t>29</a:t>
            </a:fld>
            <a:endParaRPr lang="en-US" sz="1200" b="1" dirty="0">
              <a:solidFill>
                <a:srgbClr val="40BAD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38730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F84B5487-3F0C-42FA-9A9A-6EDA880A52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2054675"/>
              </p:ext>
            </p:extLst>
          </p:nvPr>
        </p:nvGraphicFramePr>
        <p:xfrm>
          <a:off x="8389" y="1523156"/>
          <a:ext cx="12175222" cy="503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D9369815-E251-4B92-CC57-24F3DEA7EC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3191186"/>
              </p:ext>
            </p:extLst>
          </p:nvPr>
        </p:nvGraphicFramePr>
        <p:xfrm>
          <a:off x="9267131" y="237699"/>
          <a:ext cx="2772000" cy="4857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3C34C06-F53B-8BE2-DCAB-E9F5B03DF3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9732692"/>
              </p:ext>
            </p:extLst>
          </p:nvPr>
        </p:nvGraphicFramePr>
        <p:xfrm>
          <a:off x="9268059" y="1307156"/>
          <a:ext cx="2779200" cy="3635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67CD84EC-3AD4-71E5-A8BC-E1102F79D853}"/>
              </a:ext>
            </a:extLst>
          </p:cNvPr>
          <p:cNvSpPr txBox="1">
            <a:spLocks/>
          </p:cNvSpPr>
          <p:nvPr/>
        </p:nvSpPr>
        <p:spPr>
          <a:xfrm>
            <a:off x="11112000" y="6606000"/>
            <a:ext cx="1080000" cy="252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40BAD2"/>
                </a:solidFill>
                <a:latin typeface="Century Gothic"/>
              </a:rPr>
              <a:t>СЛАЙД </a:t>
            </a:r>
            <a:fld id="{8104C915-17D6-486A-86EC-048CBE10C825}" type="slidenum">
              <a:rPr lang="en-US" sz="1200" b="1" smtClean="0">
                <a:solidFill>
                  <a:srgbClr val="40BAD2"/>
                </a:solidFill>
                <a:latin typeface="Century Gothic"/>
              </a:rPr>
              <a:pPr algn="ctr">
                <a:defRPr/>
              </a:pPr>
              <a:t>3</a:t>
            </a:fld>
            <a:endParaRPr lang="en-US" sz="1200" b="1" dirty="0">
              <a:solidFill>
                <a:srgbClr val="40BAD2"/>
              </a:solidFill>
              <a:latin typeface="Century Gothic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C06D50-9556-A7A4-F004-970B202BBEBC}"/>
              </a:ext>
            </a:extLst>
          </p:cNvPr>
          <p:cNvSpPr txBox="1"/>
          <p:nvPr/>
        </p:nvSpPr>
        <p:spPr>
          <a:xfrm>
            <a:off x="10978935" y="4884344"/>
            <a:ext cx="60721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232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EE0381-9C1C-D546-4342-3F9A173B14E4}"/>
              </a:ext>
            </a:extLst>
          </p:cNvPr>
          <p:cNvSpPr txBox="1"/>
          <p:nvPr/>
        </p:nvSpPr>
        <p:spPr>
          <a:xfrm>
            <a:off x="10380793" y="4876684"/>
            <a:ext cx="60721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259,7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D222CA-971B-8E34-A0EA-1ACA38B34FB4}"/>
              </a:ext>
            </a:extLst>
          </p:cNvPr>
          <p:cNvSpPr txBox="1"/>
          <p:nvPr/>
        </p:nvSpPr>
        <p:spPr>
          <a:xfrm>
            <a:off x="9277578" y="5331333"/>
            <a:ext cx="607218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291,0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75FC34-B1CA-CA1A-FFF6-A619BBDCB3DB}"/>
              </a:ext>
            </a:extLst>
          </p:cNvPr>
          <p:cNvSpPr txBox="1"/>
          <p:nvPr/>
        </p:nvSpPr>
        <p:spPr>
          <a:xfrm>
            <a:off x="10936990" y="2399091"/>
            <a:ext cx="67473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3 014,5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40315C-549E-F9B1-CAE3-D686191BB6DC}"/>
              </a:ext>
            </a:extLst>
          </p:cNvPr>
          <p:cNvSpPr txBox="1"/>
          <p:nvPr/>
        </p:nvSpPr>
        <p:spPr>
          <a:xfrm>
            <a:off x="10329018" y="2729731"/>
            <a:ext cx="67473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3 802,2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636814-5230-F103-A8A1-26F0737E5B83}"/>
              </a:ext>
            </a:extLst>
          </p:cNvPr>
          <p:cNvSpPr txBox="1"/>
          <p:nvPr/>
        </p:nvSpPr>
        <p:spPr>
          <a:xfrm>
            <a:off x="9696232" y="3193846"/>
            <a:ext cx="67473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3 562,4</a:t>
            </a:r>
          </a:p>
        </p:txBody>
      </p:sp>
      <p:sp>
        <p:nvSpPr>
          <p:cNvPr id="10" name="Google Shape;537;p25">
            <a:extLst>
              <a:ext uri="{FF2B5EF4-FFF2-40B4-BE49-F238E27FC236}">
                <a16:creationId xmlns:a16="http://schemas.microsoft.com/office/drawing/2014/main" id="{4275D396-BBD8-3F6D-3FD3-C28AE8826C08}"/>
              </a:ext>
            </a:extLst>
          </p:cNvPr>
          <p:cNvSpPr txBox="1">
            <a:spLocks/>
          </p:cNvSpPr>
          <p:nvPr/>
        </p:nvSpPr>
        <p:spPr>
          <a:xfrm>
            <a:off x="0" y="167780"/>
            <a:ext cx="12192000" cy="639914"/>
          </a:xfrm>
          <a:prstGeom prst="rect">
            <a:avLst/>
          </a:prstGeom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kern="120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Pts val="1100"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5575B9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СТРУКТУРА И ДИНАМИКА ДОХОДОВ</a:t>
            </a:r>
          </a:p>
        </p:txBody>
      </p:sp>
      <p:cxnSp>
        <p:nvCxnSpPr>
          <p:cNvPr id="11" name="Google Shape;540;p25">
            <a:extLst>
              <a:ext uri="{FF2B5EF4-FFF2-40B4-BE49-F238E27FC236}">
                <a16:creationId xmlns:a16="http://schemas.microsoft.com/office/drawing/2014/main" id="{2B50C308-58DC-5F8F-406C-A777AF164379}"/>
              </a:ext>
            </a:extLst>
          </p:cNvPr>
          <p:cNvCxnSpPr>
            <a:cxnSpLocks/>
          </p:cNvCxnSpPr>
          <p:nvPr/>
        </p:nvCxnSpPr>
        <p:spPr>
          <a:xfrm>
            <a:off x="161258" y="1265599"/>
            <a:ext cx="11869484" cy="0"/>
          </a:xfrm>
          <a:prstGeom prst="straightConnector1">
            <a:avLst/>
          </a:prstGeom>
          <a:noFill/>
          <a:ln w="38100" cap="flat" cmpd="sng">
            <a:solidFill>
              <a:srgbClr val="A974A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537;p25">
            <a:extLst>
              <a:ext uri="{FF2B5EF4-FFF2-40B4-BE49-F238E27FC236}">
                <a16:creationId xmlns:a16="http://schemas.microsoft.com/office/drawing/2014/main" id="{1786AE17-E359-9BB2-2359-CB01F9A6D583}"/>
              </a:ext>
            </a:extLst>
          </p:cNvPr>
          <p:cNvSpPr txBox="1">
            <a:spLocks/>
          </p:cNvSpPr>
          <p:nvPr/>
        </p:nvSpPr>
        <p:spPr>
          <a:xfrm>
            <a:off x="67112" y="876255"/>
            <a:ext cx="12124888" cy="362901"/>
          </a:xfrm>
          <a:prstGeom prst="rect">
            <a:avLst/>
          </a:prstGeom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kern="120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pPr algn="l">
              <a:buSzPts val="1100"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Анализ поступлений за 2023 – 2025 годы, </a:t>
            </a:r>
            <a:r>
              <a:rPr lang="ru-RU" sz="1800" dirty="0">
                <a:solidFill>
                  <a:schemeClr val="tx2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млн рублей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38DA19-44BB-1CC4-FCB4-C2E6B844C988}"/>
              </a:ext>
            </a:extLst>
          </p:cNvPr>
          <p:cNvSpPr txBox="1"/>
          <p:nvPr/>
        </p:nvSpPr>
        <p:spPr>
          <a:xfrm>
            <a:off x="9764772" y="4867218"/>
            <a:ext cx="60721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291,0</a:t>
            </a:r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D58444D8-C196-8321-8D7B-4757F66F0EC8}"/>
              </a:ext>
            </a:extLst>
          </p:cNvPr>
          <p:cNvSpPr/>
          <p:nvPr/>
        </p:nvSpPr>
        <p:spPr>
          <a:xfrm rot="16200000">
            <a:off x="5237084" y="3876010"/>
            <a:ext cx="2077832" cy="360000"/>
          </a:xfrm>
          <a:prstGeom prst="rightArrow">
            <a:avLst/>
          </a:prstGeom>
          <a:solidFill>
            <a:srgbClr val="FFC000"/>
          </a:solidFill>
          <a:ln>
            <a:solidFill>
              <a:srgbClr val="FAB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DF3790-9E59-CAE3-71FF-F171D1DD2647}"/>
              </a:ext>
            </a:extLst>
          </p:cNvPr>
          <p:cNvSpPr txBox="1"/>
          <p:nvPr/>
        </p:nvSpPr>
        <p:spPr>
          <a:xfrm>
            <a:off x="5335398" y="2457486"/>
            <a:ext cx="131567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+ 20 % </a:t>
            </a:r>
            <a:br>
              <a:rPr lang="ru-RU" b="1" dirty="0">
                <a:solidFill>
                  <a:schemeClr val="accent2"/>
                </a:solidFill>
              </a:rPr>
            </a:b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к 2024 году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32D606C-EDDF-87B5-E89D-BFBFC5459337}"/>
              </a:ext>
            </a:extLst>
          </p:cNvPr>
          <p:cNvCxnSpPr/>
          <p:nvPr/>
        </p:nvCxnSpPr>
        <p:spPr>
          <a:xfrm>
            <a:off x="4152550" y="5503178"/>
            <a:ext cx="191828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7B31CE6-A338-CA54-E22D-E188C496BAC6}"/>
              </a:ext>
            </a:extLst>
          </p:cNvPr>
          <p:cNvCxnSpPr/>
          <p:nvPr/>
        </p:nvCxnSpPr>
        <p:spPr>
          <a:xfrm flipV="1">
            <a:off x="9738577" y="4929592"/>
            <a:ext cx="61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3621EDC-728D-AD42-E16A-9DC44415133D}"/>
              </a:ext>
            </a:extLst>
          </p:cNvPr>
          <p:cNvCxnSpPr/>
          <p:nvPr/>
        </p:nvCxnSpPr>
        <p:spPr>
          <a:xfrm flipV="1">
            <a:off x="10350577" y="4944788"/>
            <a:ext cx="61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581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rgbClr val="ADE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8D02C428-6739-4AEF-B069-DBA5B75D3B53}"/>
              </a:ext>
            </a:extLst>
          </p:cNvPr>
          <p:cNvSpPr/>
          <p:nvPr/>
        </p:nvSpPr>
        <p:spPr>
          <a:xfrm>
            <a:off x="5882632" y="656338"/>
            <a:ext cx="5400000" cy="1047579"/>
          </a:xfrm>
          <a:prstGeom prst="rect">
            <a:avLst/>
          </a:prstGeom>
          <a:solidFill>
            <a:srgbClr val="72E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2025 год – </a:t>
            </a:r>
            <a:r>
              <a:rPr kumimoji="0" lang="ru-RU" altLang="ko-KR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38,3 млн руб</a:t>
            </a: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., </a:t>
            </a:r>
          </a:p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 том числе: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F0341043-BB1F-4478-BCD3-EFB585F468EC}"/>
              </a:ext>
            </a:extLst>
          </p:cNvPr>
          <p:cNvSpPr/>
          <p:nvPr/>
        </p:nvSpPr>
        <p:spPr>
          <a:xfrm>
            <a:off x="684887" y="1469537"/>
            <a:ext cx="5364000" cy="1038839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601F66-E228-4364-955A-02124C5BC635}"/>
              </a:ext>
            </a:extLst>
          </p:cNvPr>
          <p:cNvSpPr txBox="1"/>
          <p:nvPr/>
        </p:nvSpPr>
        <p:spPr>
          <a:xfrm>
            <a:off x="648887" y="1702228"/>
            <a:ext cx="5323361" cy="430887"/>
          </a:xfrm>
          <a:prstGeom prst="rect">
            <a:avLst/>
          </a:prstGeom>
          <a:noFill/>
        </p:spPr>
        <p:txBody>
          <a:bodyPr wrap="square" lIns="72000" tIns="0" rIns="36000" bIns="0" rtlCol="0" anchor="ctr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«Предпринимательство»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81E8362-8883-4D7E-844A-29BC911851ED}"/>
              </a:ext>
            </a:extLst>
          </p:cNvPr>
          <p:cNvSpPr txBox="1">
            <a:spLocks/>
          </p:cNvSpPr>
          <p:nvPr/>
        </p:nvSpPr>
        <p:spPr>
          <a:xfrm>
            <a:off x="684887" y="285872"/>
            <a:ext cx="5197745" cy="1207629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городского округа Жуковский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rial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AA821C7-A54D-446D-9163-F51A24F928BA}"/>
              </a:ext>
            </a:extLst>
          </p:cNvPr>
          <p:cNvSpPr/>
          <p:nvPr/>
        </p:nvSpPr>
        <p:spPr>
          <a:xfrm>
            <a:off x="6096000" y="3105834"/>
            <a:ext cx="52733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C406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Инвестиции –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36,6 млн руб.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0AA46E0-2014-4AC9-89A9-ED27A2BE5A88}"/>
              </a:ext>
            </a:extLst>
          </p:cNvPr>
          <p:cNvSpPr/>
          <p:nvPr/>
        </p:nvSpPr>
        <p:spPr>
          <a:xfrm>
            <a:off x="6096000" y="4164173"/>
            <a:ext cx="5273383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C406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Развитие малого и среднего предпринимательства -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1,7 млн руб.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D53750CD-5DDB-5F3D-5C7E-9259EDC2F379}"/>
              </a:ext>
            </a:extLst>
          </p:cNvPr>
          <p:cNvGraphicFramePr/>
          <p:nvPr/>
        </p:nvGraphicFramePr>
        <p:xfrm>
          <a:off x="644246" y="2508376"/>
          <a:ext cx="5364000" cy="4334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0BAA6D7B-0081-8011-BEDC-6CDC349CF0BC}"/>
              </a:ext>
            </a:extLst>
          </p:cNvPr>
          <p:cNvSpPr txBox="1">
            <a:spLocks/>
          </p:cNvSpPr>
          <p:nvPr/>
        </p:nvSpPr>
        <p:spPr>
          <a:xfrm>
            <a:off x="11112000" y="6606000"/>
            <a:ext cx="1080000" cy="252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40BAD2"/>
                </a:solidFill>
                <a:latin typeface="Century Gothic"/>
              </a:rPr>
              <a:t>СЛАЙД </a:t>
            </a:r>
            <a:fld id="{8104C915-17D6-486A-86EC-048CBE10C825}" type="slidenum">
              <a:rPr lang="en-US" sz="1200" b="1" smtClean="0">
                <a:solidFill>
                  <a:srgbClr val="40BAD2"/>
                </a:solidFill>
                <a:latin typeface="Century Gothic"/>
              </a:rPr>
              <a:pPr algn="ctr">
                <a:defRPr/>
              </a:pPr>
              <a:t>30</a:t>
            </a:fld>
            <a:endParaRPr lang="en-US" sz="1200" b="1" dirty="0">
              <a:solidFill>
                <a:srgbClr val="40BAD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840826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F95E4-6019-4459-9AFF-15E8E4701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BDCEDC-513A-0FE2-83AF-105FC3E644B2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rgbClr val="ADE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2EE18624-BBF2-17F7-2715-F995B0B88443}"/>
              </a:ext>
            </a:extLst>
          </p:cNvPr>
          <p:cNvSpPr/>
          <p:nvPr/>
        </p:nvSpPr>
        <p:spPr>
          <a:xfrm>
            <a:off x="5873396" y="681197"/>
            <a:ext cx="5400000" cy="1035331"/>
          </a:xfrm>
          <a:prstGeom prst="rect">
            <a:avLst/>
          </a:prstGeom>
          <a:solidFill>
            <a:srgbClr val="AFD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2026 год – </a:t>
            </a:r>
            <a:r>
              <a:rPr kumimoji="0" lang="ru-RU" altLang="ko-KR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1 872,3 млн руб</a:t>
            </a: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., </a:t>
            </a:r>
          </a:p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 том числе: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4955F238-51C9-EAFD-8908-462214D4B732}"/>
              </a:ext>
            </a:extLst>
          </p:cNvPr>
          <p:cNvSpPr txBox="1">
            <a:spLocks/>
          </p:cNvSpPr>
          <p:nvPr/>
        </p:nvSpPr>
        <p:spPr>
          <a:xfrm>
            <a:off x="664566" y="265132"/>
            <a:ext cx="5208830" cy="1207629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городского округа Жуковский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rial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ABE5BB7-B24B-96A6-20E5-DD942CD8FDE7}"/>
              </a:ext>
            </a:extLst>
          </p:cNvPr>
          <p:cNvSpPr/>
          <p:nvPr/>
        </p:nvSpPr>
        <p:spPr>
          <a:xfrm>
            <a:off x="6260708" y="2851357"/>
            <a:ext cx="5400000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EE700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E700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EE700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Инвестиции –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E700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36,6 млн руб.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8DA2CF-BFD6-CD24-574D-6D8CCF822AF7}"/>
              </a:ext>
            </a:extLst>
          </p:cNvPr>
          <p:cNvSpPr txBox="1"/>
          <p:nvPr/>
        </p:nvSpPr>
        <p:spPr>
          <a:xfrm>
            <a:off x="644244" y="1586197"/>
            <a:ext cx="5323361" cy="738664"/>
          </a:xfrm>
          <a:prstGeom prst="rect">
            <a:avLst/>
          </a:prstGeom>
          <a:noFill/>
        </p:spPr>
        <p:txBody>
          <a:bodyPr wrap="square" lIns="72000" tIns="0" rIns="36000" bIns="0" rtlCol="0" anchor="ctr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«Переселение граждан из аварийного жилищного фонда»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834C5E7-3D13-0C45-0FAC-3567A80958E6}"/>
              </a:ext>
            </a:extLst>
          </p:cNvPr>
          <p:cNvSpPr/>
          <p:nvPr/>
        </p:nvSpPr>
        <p:spPr>
          <a:xfrm>
            <a:off x="6260708" y="3854754"/>
            <a:ext cx="5400000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Развитие малого и среднего предпринимательства -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1,7 млн руб.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99C4AB3-263A-F094-4977-75F882D142C0}"/>
              </a:ext>
            </a:extLst>
          </p:cNvPr>
          <p:cNvGraphicFramePr/>
          <p:nvPr/>
        </p:nvGraphicFramePr>
        <p:xfrm>
          <a:off x="-1" y="2541873"/>
          <a:ext cx="6028567" cy="4316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17">
            <a:extLst>
              <a:ext uri="{FF2B5EF4-FFF2-40B4-BE49-F238E27FC236}">
                <a16:creationId xmlns:a16="http://schemas.microsoft.com/office/drawing/2014/main" id="{6F44ECA3-8B61-784A-F7DB-3E4074AA62C5}"/>
              </a:ext>
            </a:extLst>
          </p:cNvPr>
          <p:cNvSpPr/>
          <p:nvPr/>
        </p:nvSpPr>
        <p:spPr>
          <a:xfrm>
            <a:off x="5882632" y="656338"/>
            <a:ext cx="5400000" cy="1047579"/>
          </a:xfrm>
          <a:prstGeom prst="rect">
            <a:avLst/>
          </a:prstGeom>
          <a:solidFill>
            <a:srgbClr val="8B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2025 год – </a:t>
            </a:r>
            <a:r>
              <a:rPr kumimoji="0" lang="ru-RU" altLang="ko-KR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38,3 млн руб</a:t>
            </a: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., </a:t>
            </a:r>
          </a:p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 том числе: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5FDBBC85-49D9-22B2-9CE0-F759C39C16D6}"/>
              </a:ext>
            </a:extLst>
          </p:cNvPr>
          <p:cNvSpPr/>
          <p:nvPr/>
        </p:nvSpPr>
        <p:spPr>
          <a:xfrm>
            <a:off x="715365" y="1503034"/>
            <a:ext cx="5364000" cy="1038839"/>
          </a:xfrm>
          <a:prstGeom prst="rect">
            <a:avLst/>
          </a:prstGeom>
          <a:solidFill>
            <a:srgbClr val="35D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A7FD05-C4D3-B0EA-8E47-0EDF1859AD6D}"/>
              </a:ext>
            </a:extLst>
          </p:cNvPr>
          <p:cNvSpPr txBox="1"/>
          <p:nvPr/>
        </p:nvSpPr>
        <p:spPr>
          <a:xfrm>
            <a:off x="715365" y="1740085"/>
            <a:ext cx="5323361" cy="430887"/>
          </a:xfrm>
          <a:prstGeom prst="rect">
            <a:avLst/>
          </a:prstGeom>
          <a:noFill/>
        </p:spPr>
        <p:txBody>
          <a:bodyPr wrap="square" lIns="72000" tIns="0" rIns="36000" bIns="0" rtlCol="0" anchor="ctr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«Предпринимательство»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A3513C73-ABDC-31EC-104E-0051A7F38EAB}"/>
              </a:ext>
            </a:extLst>
          </p:cNvPr>
          <p:cNvSpPr txBox="1">
            <a:spLocks/>
          </p:cNvSpPr>
          <p:nvPr/>
        </p:nvSpPr>
        <p:spPr>
          <a:xfrm>
            <a:off x="11112000" y="6606000"/>
            <a:ext cx="1080000" cy="252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40BAD2"/>
                </a:solidFill>
                <a:latin typeface="Century Gothic"/>
              </a:rPr>
              <a:t>СЛАЙД </a:t>
            </a:r>
            <a:fld id="{8104C915-17D6-486A-86EC-048CBE10C825}" type="slidenum">
              <a:rPr lang="en-US" sz="1200" b="1" smtClean="0">
                <a:solidFill>
                  <a:srgbClr val="40BAD2"/>
                </a:solidFill>
                <a:latin typeface="Century Gothic"/>
              </a:rPr>
              <a:pPr algn="ctr">
                <a:defRPr/>
              </a:pPr>
              <a:t>31</a:t>
            </a:fld>
            <a:endParaRPr lang="en-US" sz="1200" b="1" dirty="0">
              <a:solidFill>
                <a:srgbClr val="40BAD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99620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>
            <a:extLst>
              <a:ext uri="{FF2B5EF4-FFF2-40B4-BE49-F238E27FC236}">
                <a16:creationId xmlns:a16="http://schemas.microsoft.com/office/drawing/2014/main" id="{45E00F88-05B3-4433-AF1E-38C5460D2F5A}"/>
              </a:ext>
            </a:extLst>
          </p:cNvPr>
          <p:cNvSpPr/>
          <p:nvPr/>
        </p:nvSpPr>
        <p:spPr>
          <a:xfrm>
            <a:off x="5919578" y="554140"/>
            <a:ext cx="5400000" cy="1035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2025 год – </a:t>
            </a:r>
            <a:r>
              <a:rPr kumimoji="0" lang="ru-RU" altLang="ko-KR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475,9 млн руб</a:t>
            </a: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.,</a:t>
            </a:r>
          </a:p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 том числе: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ECBACEF2-C0AA-4292-AA19-2848FD63DB0C}"/>
              </a:ext>
            </a:extLst>
          </p:cNvPr>
          <p:cNvSpPr/>
          <p:nvPr/>
        </p:nvSpPr>
        <p:spPr>
          <a:xfrm>
            <a:off x="701520" y="1399135"/>
            <a:ext cx="5364000" cy="1035332"/>
          </a:xfrm>
          <a:prstGeom prst="rect">
            <a:avLst/>
          </a:prstGeom>
          <a:solidFill>
            <a:srgbClr val="A9A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rgbClr val="ADE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A14867-20C0-40F2-BD9D-968802D469EC}"/>
              </a:ext>
            </a:extLst>
          </p:cNvPr>
          <p:cNvSpPr txBox="1"/>
          <p:nvPr/>
        </p:nvSpPr>
        <p:spPr>
          <a:xfrm>
            <a:off x="695045" y="1483141"/>
            <a:ext cx="5323361" cy="738664"/>
          </a:xfrm>
          <a:prstGeom prst="rect">
            <a:avLst/>
          </a:prstGeom>
          <a:noFill/>
        </p:spPr>
        <p:txBody>
          <a:bodyPr wrap="square" lIns="72000" tIns="0" rIns="36000" bIns="0" rtlCol="0" anchor="ctr">
            <a:spAutoFit/>
          </a:bodyPr>
          <a:lstStyle>
            <a:defPPr>
              <a:defRPr lang="en-US"/>
            </a:defPPr>
            <a:lvl1pPr marR="0" lvl="0" indent="0" algn="ctr" defTabSz="91428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cs typeface="Arial" pitchFamily="34" charset="0"/>
              </a:defRPr>
            </a:lvl1pPr>
          </a:lstStyle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«Управление имуществом и муниципальными финансами»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D20C2EED-2220-4473-BE66-275D626C9D01}"/>
              </a:ext>
            </a:extLst>
          </p:cNvPr>
          <p:cNvSpPr txBox="1">
            <a:spLocks/>
          </p:cNvSpPr>
          <p:nvPr/>
        </p:nvSpPr>
        <p:spPr>
          <a:xfrm>
            <a:off x="738688" y="275512"/>
            <a:ext cx="5180890" cy="1207629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городского округа Жуковский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rial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E14D945-85FA-4CA1-AB24-F990D26DC80E}"/>
              </a:ext>
            </a:extLst>
          </p:cNvPr>
          <p:cNvSpPr/>
          <p:nvPr/>
        </p:nvSpPr>
        <p:spPr>
          <a:xfrm>
            <a:off x="6187385" y="2682737"/>
            <a:ext cx="5481777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1928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928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Эффективное управление имущественным комплексом –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52,5 млн руб.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EF6AF7D-1E8D-4668-B3E6-E07EB363FA82}"/>
              </a:ext>
            </a:extLst>
          </p:cNvPr>
          <p:cNvSpPr/>
          <p:nvPr/>
        </p:nvSpPr>
        <p:spPr>
          <a:xfrm>
            <a:off x="6187385" y="3753076"/>
            <a:ext cx="5305773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1928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928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Управление муниципальными долгом –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0,2 млн руб.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79BE65-8F5E-F97F-4CFD-B977B911575C}"/>
              </a:ext>
            </a:extLst>
          </p:cNvPr>
          <p:cNvSpPr/>
          <p:nvPr/>
        </p:nvSpPr>
        <p:spPr>
          <a:xfrm>
            <a:off x="6241278" y="4629198"/>
            <a:ext cx="5305773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1928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 </a:t>
            </a:r>
            <a:r>
              <a:rPr kumimoji="0" lang="ru-RU" sz="2000" b="0" i="0" u="none" strike="noStrike" kern="15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Обеспечивающая подпрограмма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–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423,2 млн руб.</a:t>
            </a:r>
            <a:r>
              <a:rPr kumimoji="0" lang="ru-RU" sz="2000" b="1" i="0" u="none" strike="noStrike" kern="15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853B829F-2B54-5FD5-B82F-A84A203418BD}"/>
              </a:ext>
            </a:extLst>
          </p:cNvPr>
          <p:cNvGraphicFramePr/>
          <p:nvPr/>
        </p:nvGraphicFramePr>
        <p:xfrm>
          <a:off x="701519" y="2434467"/>
          <a:ext cx="5337205" cy="4423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31BBF6F7-7317-72C0-6F93-0C08D75E6C6D}"/>
              </a:ext>
            </a:extLst>
          </p:cNvPr>
          <p:cNvSpPr txBox="1">
            <a:spLocks/>
          </p:cNvSpPr>
          <p:nvPr/>
        </p:nvSpPr>
        <p:spPr>
          <a:xfrm>
            <a:off x="11112000" y="6606000"/>
            <a:ext cx="1080000" cy="252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40BAD2"/>
                </a:solidFill>
                <a:latin typeface="Century Gothic"/>
              </a:rPr>
              <a:t>СЛАЙД </a:t>
            </a:r>
            <a:fld id="{8104C915-17D6-486A-86EC-048CBE10C825}" type="slidenum">
              <a:rPr lang="en-US" sz="1200" b="1" smtClean="0">
                <a:solidFill>
                  <a:srgbClr val="40BAD2"/>
                </a:solidFill>
                <a:latin typeface="Century Gothic"/>
              </a:rPr>
              <a:pPr algn="ctr">
                <a:defRPr/>
              </a:pPr>
              <a:t>32</a:t>
            </a:fld>
            <a:endParaRPr lang="en-US" sz="1200" b="1" dirty="0">
              <a:solidFill>
                <a:srgbClr val="40BAD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36605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rgbClr val="ADE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E14D945-85FA-4CA1-AB24-F990D26DC80E}"/>
              </a:ext>
            </a:extLst>
          </p:cNvPr>
          <p:cNvSpPr/>
          <p:nvPr/>
        </p:nvSpPr>
        <p:spPr>
          <a:xfrm>
            <a:off x="6092316" y="2434467"/>
            <a:ext cx="5305773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Эффективное управление имущественным комплексом –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52,5 млн руб.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EF6AF7D-1E8D-4668-B3E6-E07EB363FA82}"/>
              </a:ext>
            </a:extLst>
          </p:cNvPr>
          <p:cNvSpPr/>
          <p:nvPr/>
        </p:nvSpPr>
        <p:spPr>
          <a:xfrm>
            <a:off x="6092316" y="3836240"/>
            <a:ext cx="5305773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EE700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E700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EE700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Управление муниципальными долгом –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E700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0,2 млн руб.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E7008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79BE65-8F5E-F97F-4CFD-B977B911575C}"/>
              </a:ext>
            </a:extLst>
          </p:cNvPr>
          <p:cNvSpPr/>
          <p:nvPr/>
        </p:nvSpPr>
        <p:spPr>
          <a:xfrm>
            <a:off x="6092315" y="4930237"/>
            <a:ext cx="5305773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90BB2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 </a:t>
            </a:r>
            <a:r>
              <a:rPr kumimoji="0" lang="ru-RU" sz="2000" b="0" i="0" u="none" strike="noStrike" kern="1500" cap="none" spc="50" normalizeH="0" baseline="0" noProof="0" dirty="0">
                <a:ln>
                  <a:noFill/>
                </a:ln>
                <a:solidFill>
                  <a:srgbClr val="90BB2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Обеспечивающая подпрограмма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90BB2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–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90BB2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423,2 млн руб.</a:t>
            </a:r>
            <a:r>
              <a:rPr kumimoji="0" lang="ru-RU" sz="2000" b="1" i="0" u="none" strike="noStrike" kern="1500" cap="none" spc="50" normalizeH="0" baseline="0" noProof="0" dirty="0">
                <a:ln>
                  <a:noFill/>
                </a:ln>
                <a:solidFill>
                  <a:srgbClr val="90BB2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90BB2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155CBB39-C6BC-A702-5BDD-242C4060DC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9354814"/>
              </p:ext>
            </p:extLst>
          </p:nvPr>
        </p:nvGraphicFramePr>
        <p:xfrm>
          <a:off x="-1" y="2434468"/>
          <a:ext cx="6028567" cy="4423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17">
            <a:extLst>
              <a:ext uri="{FF2B5EF4-FFF2-40B4-BE49-F238E27FC236}">
                <a16:creationId xmlns:a16="http://schemas.microsoft.com/office/drawing/2014/main" id="{15ECE6C3-0CAF-7C6B-384C-A028B7A533C0}"/>
              </a:ext>
            </a:extLst>
          </p:cNvPr>
          <p:cNvSpPr/>
          <p:nvPr/>
        </p:nvSpPr>
        <p:spPr>
          <a:xfrm>
            <a:off x="5919578" y="554140"/>
            <a:ext cx="5400000" cy="1035332"/>
          </a:xfrm>
          <a:prstGeom prst="rect">
            <a:avLst/>
          </a:prstGeom>
          <a:solidFill>
            <a:srgbClr val="A9A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2025 год – </a:t>
            </a:r>
            <a:r>
              <a:rPr kumimoji="0" lang="ru-RU" altLang="ko-KR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475,9 млн руб</a:t>
            </a: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.,</a:t>
            </a:r>
          </a:p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 том числе: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BF80DE8C-0244-F8BA-7610-CC0A0D967980}"/>
              </a:ext>
            </a:extLst>
          </p:cNvPr>
          <p:cNvSpPr/>
          <p:nvPr/>
        </p:nvSpPr>
        <p:spPr>
          <a:xfrm>
            <a:off x="701520" y="1399135"/>
            <a:ext cx="5364000" cy="1035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70AB97-7462-33B8-8145-92BD37ED9BDF}"/>
              </a:ext>
            </a:extLst>
          </p:cNvPr>
          <p:cNvSpPr txBox="1"/>
          <p:nvPr/>
        </p:nvSpPr>
        <p:spPr>
          <a:xfrm>
            <a:off x="695045" y="1483141"/>
            <a:ext cx="5323361" cy="738664"/>
          </a:xfrm>
          <a:prstGeom prst="rect">
            <a:avLst/>
          </a:prstGeom>
          <a:noFill/>
        </p:spPr>
        <p:txBody>
          <a:bodyPr wrap="square" lIns="72000" tIns="0" rIns="36000" bIns="0" rtlCol="0" anchor="ctr">
            <a:spAutoFit/>
          </a:bodyPr>
          <a:lstStyle>
            <a:defPPr>
              <a:defRPr lang="en-US"/>
            </a:defPPr>
            <a:lvl1pPr marR="0" lvl="0" indent="0" algn="ctr" defTabSz="91428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cs typeface="Arial" pitchFamily="34" charset="0"/>
              </a:defRPr>
            </a:lvl1pPr>
          </a:lstStyle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«Управление имуществом и муниципальными финансами»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36FEA8B9-4864-A927-4D9F-7775BADEF1BF}"/>
              </a:ext>
            </a:extLst>
          </p:cNvPr>
          <p:cNvSpPr txBox="1">
            <a:spLocks/>
          </p:cNvSpPr>
          <p:nvPr/>
        </p:nvSpPr>
        <p:spPr>
          <a:xfrm>
            <a:off x="738688" y="275512"/>
            <a:ext cx="5180890" cy="1207629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городского округа Жуковский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rial" pitchFamily="34" charset="0"/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D545451A-300D-5FB7-8F48-432EF23B013F}"/>
              </a:ext>
            </a:extLst>
          </p:cNvPr>
          <p:cNvSpPr txBox="1">
            <a:spLocks/>
          </p:cNvSpPr>
          <p:nvPr/>
        </p:nvSpPr>
        <p:spPr>
          <a:xfrm>
            <a:off x="11112000" y="6606000"/>
            <a:ext cx="1080000" cy="252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40BAD2"/>
                </a:solidFill>
                <a:latin typeface="Century Gothic"/>
              </a:rPr>
              <a:t>СЛАЙД </a:t>
            </a:r>
            <a:fld id="{8104C915-17D6-486A-86EC-048CBE10C825}" type="slidenum">
              <a:rPr lang="en-US" sz="1200" b="1" smtClean="0">
                <a:solidFill>
                  <a:srgbClr val="40BAD2"/>
                </a:solidFill>
                <a:latin typeface="Century Gothic"/>
              </a:rPr>
              <a:pPr algn="ctr">
                <a:defRPr/>
              </a:pPr>
              <a:t>33</a:t>
            </a:fld>
            <a:endParaRPr lang="en-US" sz="1200" b="1" dirty="0">
              <a:solidFill>
                <a:srgbClr val="40BAD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032058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rgbClr val="ADE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3B6E25E6-52AC-4087-A884-983C18ECDD71}"/>
              </a:ext>
            </a:extLst>
          </p:cNvPr>
          <p:cNvSpPr/>
          <p:nvPr/>
        </p:nvSpPr>
        <p:spPr>
          <a:xfrm>
            <a:off x="5900220" y="560527"/>
            <a:ext cx="5400000" cy="1062420"/>
          </a:xfrm>
          <a:prstGeom prst="rect">
            <a:avLst/>
          </a:prstGeom>
          <a:solidFill>
            <a:srgbClr val="72E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2025 год – </a:t>
            </a:r>
            <a:r>
              <a:rPr kumimoji="0" lang="ru-RU" altLang="ko-KR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44,1 млн руб</a:t>
            </a: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., </a:t>
            </a:r>
          </a:p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 том числе: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DCCD2A33-E33C-431A-B7E1-FD870CC8E213}"/>
              </a:ext>
            </a:extLst>
          </p:cNvPr>
          <p:cNvSpPr/>
          <p:nvPr/>
        </p:nvSpPr>
        <p:spPr>
          <a:xfrm>
            <a:off x="702888" y="1402173"/>
            <a:ext cx="5364000" cy="1062419"/>
          </a:xfrm>
          <a:prstGeom prst="rect">
            <a:avLst/>
          </a:prstGeom>
          <a:solidFill>
            <a:srgbClr val="8B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5DD52A-FD36-454B-BD07-8489AF78AAC2}"/>
              </a:ext>
            </a:extLst>
          </p:cNvPr>
          <p:cNvSpPr txBox="1"/>
          <p:nvPr/>
        </p:nvSpPr>
        <p:spPr>
          <a:xfrm>
            <a:off x="666886" y="1440939"/>
            <a:ext cx="5323361" cy="984885"/>
          </a:xfrm>
          <a:prstGeom prst="rect">
            <a:avLst/>
          </a:prstGeom>
          <a:noFill/>
        </p:spPr>
        <p:txBody>
          <a:bodyPr wrap="square" lIns="72000" tIns="0" rIns="36000" bIns="0" rtlCol="0" anchor="ctr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«Развитие институтов гражданского общества, повышение эффективности местного самоуправления и реализации молодежной политики»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8858D7BD-1D9D-4DF5-863C-42FCBAE90964}"/>
              </a:ext>
            </a:extLst>
          </p:cNvPr>
          <p:cNvSpPr txBox="1">
            <a:spLocks/>
          </p:cNvSpPr>
          <p:nvPr/>
        </p:nvSpPr>
        <p:spPr>
          <a:xfrm>
            <a:off x="680382" y="220841"/>
            <a:ext cx="5242345" cy="121528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городского округа Жуковский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rial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2247B93-F44F-4E4A-88B6-210D8F7BD02E}"/>
              </a:ext>
            </a:extLst>
          </p:cNvPr>
          <p:cNvSpPr/>
          <p:nvPr/>
        </p:nvSpPr>
        <p:spPr>
          <a:xfrm>
            <a:off x="6102890" y="1933381"/>
            <a:ext cx="53293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239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Развитие системы информирования населения о деятельности органов местного самоуправления городских округов Московской области, создание доступной современной медиасреды – </a:t>
            </a:r>
          </a:p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–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9,6 млн руб.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0A6057B-59E9-DE68-7346-6BE885066440}"/>
              </a:ext>
            </a:extLst>
          </p:cNvPr>
          <p:cNvSpPr/>
          <p:nvPr/>
        </p:nvSpPr>
        <p:spPr>
          <a:xfrm>
            <a:off x="6096000" y="348839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Эффективное местное самоуправление –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1,7 млн руб.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539DCA4-CE46-271F-7263-EC77CE228628}"/>
              </a:ext>
            </a:extLst>
          </p:cNvPr>
          <p:cNvSpPr/>
          <p:nvPr/>
        </p:nvSpPr>
        <p:spPr>
          <a:xfrm>
            <a:off x="6125529" y="415600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43B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Молодежь Подмосковья </a:t>
            </a:r>
          </a:p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–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2,7 млн руб.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EB51254-DCB1-2413-DDF1-FB13FD4061DC}"/>
              </a:ext>
            </a:extLst>
          </p:cNvPr>
          <p:cNvSpPr/>
          <p:nvPr/>
        </p:nvSpPr>
        <p:spPr>
          <a:xfrm>
            <a:off x="6155116" y="5543003"/>
            <a:ext cx="5145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239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1600" b="0" i="0" u="none" strike="noStrike" kern="15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Обеспечивающая подпрограмма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–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29,5 млн руб.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62FD6C5D-B29C-A53C-391F-5D184781B820}"/>
              </a:ext>
            </a:extLst>
          </p:cNvPr>
          <p:cNvGraphicFramePr/>
          <p:nvPr/>
        </p:nvGraphicFramePr>
        <p:xfrm>
          <a:off x="719516" y="2503358"/>
          <a:ext cx="5346957" cy="4354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90CDB5C-7F06-8DE8-AA4C-76D71225264F}"/>
              </a:ext>
            </a:extLst>
          </p:cNvPr>
          <p:cNvSpPr/>
          <p:nvPr/>
        </p:nvSpPr>
        <p:spPr>
          <a:xfrm>
            <a:off x="6125529" y="4726393"/>
            <a:ext cx="5145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43B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Развитие добровольчества (волонтерства) в городском округе Московской области –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0,6 млн руб.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4CF56F15-D083-385F-F979-5FB2C2C7C47C}"/>
              </a:ext>
            </a:extLst>
          </p:cNvPr>
          <p:cNvSpPr txBox="1">
            <a:spLocks/>
          </p:cNvSpPr>
          <p:nvPr/>
        </p:nvSpPr>
        <p:spPr>
          <a:xfrm>
            <a:off x="11112000" y="6606000"/>
            <a:ext cx="1080000" cy="252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40BAD2"/>
                </a:solidFill>
                <a:latin typeface="Century Gothic"/>
              </a:rPr>
              <a:t>СЛАЙД </a:t>
            </a:r>
            <a:fld id="{8104C915-17D6-486A-86EC-048CBE10C825}" type="slidenum">
              <a:rPr lang="en-US" sz="1200" b="1" smtClean="0">
                <a:solidFill>
                  <a:srgbClr val="40BAD2"/>
                </a:solidFill>
                <a:latin typeface="Century Gothic"/>
              </a:rPr>
              <a:pPr algn="ctr">
                <a:defRPr/>
              </a:pPr>
              <a:t>34</a:t>
            </a:fld>
            <a:endParaRPr lang="en-US" sz="1200" b="1" dirty="0">
              <a:solidFill>
                <a:srgbClr val="40BAD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498136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rgbClr val="ADE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2247B93-F44F-4E4A-88B6-210D8F7BD02E}"/>
              </a:ext>
            </a:extLst>
          </p:cNvPr>
          <p:cNvSpPr/>
          <p:nvPr/>
        </p:nvSpPr>
        <p:spPr>
          <a:xfrm>
            <a:off x="6143115" y="1853303"/>
            <a:ext cx="57665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Развитие системы информирования населения о деятельности органов местного самоуправления городских округов Московской области, создание доступной современной медиасреды – </a:t>
            </a:r>
          </a:p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–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9,6 млн руб.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E9AAC9F-E7DC-43CF-B154-06C2FD3B26B3}"/>
              </a:ext>
            </a:extLst>
          </p:cNvPr>
          <p:cNvSpPr/>
          <p:nvPr/>
        </p:nvSpPr>
        <p:spPr>
          <a:xfrm>
            <a:off x="6143115" y="4790665"/>
            <a:ext cx="55352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Развитие добровольчества (волонтерства) в муниципальном образовании Московской области –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0,6 млн руб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0A6057B-59E9-DE68-7346-6BE885066440}"/>
              </a:ext>
            </a:extLst>
          </p:cNvPr>
          <p:cNvSpPr/>
          <p:nvPr/>
        </p:nvSpPr>
        <p:spPr>
          <a:xfrm>
            <a:off x="6143115" y="353258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1AB39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AB39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AB39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Эффективное местное самоуправление –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AB39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1,7 млн руб.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AB39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539DCA4-CE46-271F-7263-EC77CE228628}"/>
              </a:ext>
            </a:extLst>
          </p:cNvPr>
          <p:cNvSpPr/>
          <p:nvPr/>
        </p:nvSpPr>
        <p:spPr>
          <a:xfrm>
            <a:off x="6143115" y="41443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90BB2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90BB2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90BB2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Молодежь Подмосковья </a:t>
            </a:r>
          </a:p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90BB2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–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90BB2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2,7 млн руб.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0BB2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EB51254-DCB1-2413-DDF1-FB13FD4061DC}"/>
              </a:ext>
            </a:extLst>
          </p:cNvPr>
          <p:cNvSpPr/>
          <p:nvPr/>
        </p:nvSpPr>
        <p:spPr>
          <a:xfrm>
            <a:off x="6143115" y="59227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FAB9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AB9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1800" b="0" i="0" u="none" strike="noStrike" kern="1500" cap="none" spc="50" normalizeH="0" baseline="0" noProof="0" dirty="0">
                <a:ln>
                  <a:noFill/>
                </a:ln>
                <a:solidFill>
                  <a:srgbClr val="FAB9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Обеспечивающая подпрограмма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AB9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–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AB9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29,5 млн руб.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AB9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19BEA458-0C35-01F6-219F-293789D535F1}"/>
              </a:ext>
            </a:extLst>
          </p:cNvPr>
          <p:cNvGraphicFramePr/>
          <p:nvPr/>
        </p:nvGraphicFramePr>
        <p:xfrm>
          <a:off x="-1" y="2285616"/>
          <a:ext cx="6028567" cy="4572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17">
            <a:extLst>
              <a:ext uri="{FF2B5EF4-FFF2-40B4-BE49-F238E27FC236}">
                <a16:creationId xmlns:a16="http://schemas.microsoft.com/office/drawing/2014/main" id="{058F4C01-13F8-F7DB-BFF2-743B8407CD88}"/>
              </a:ext>
            </a:extLst>
          </p:cNvPr>
          <p:cNvSpPr/>
          <p:nvPr/>
        </p:nvSpPr>
        <p:spPr>
          <a:xfrm>
            <a:off x="5900220" y="560527"/>
            <a:ext cx="5400000" cy="1062420"/>
          </a:xfrm>
          <a:prstGeom prst="rect">
            <a:avLst/>
          </a:prstGeom>
          <a:solidFill>
            <a:srgbClr val="8B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2025 год – </a:t>
            </a:r>
            <a:r>
              <a:rPr kumimoji="0" lang="ru-RU" altLang="ko-KR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44,1 млн руб</a:t>
            </a: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., </a:t>
            </a:r>
          </a:p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 том числе: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92A311-6A51-4E08-F5BD-0E2AE7D2B77A}"/>
              </a:ext>
            </a:extLst>
          </p:cNvPr>
          <p:cNvSpPr txBox="1"/>
          <p:nvPr/>
        </p:nvSpPr>
        <p:spPr>
          <a:xfrm>
            <a:off x="666886" y="1440939"/>
            <a:ext cx="5323361" cy="984885"/>
          </a:xfrm>
          <a:prstGeom prst="rect">
            <a:avLst/>
          </a:prstGeom>
          <a:solidFill>
            <a:srgbClr val="35D38F"/>
          </a:solidFill>
        </p:spPr>
        <p:txBody>
          <a:bodyPr wrap="square" lIns="72000" tIns="0" rIns="36000" bIns="0" rtlCol="0" anchor="ctr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«Развитие институтов гражданского общества, повышение эффективности местного самоуправления и реализации молодежной политики»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68338905-9C45-B22B-EF01-2DC27E06C77D}"/>
              </a:ext>
            </a:extLst>
          </p:cNvPr>
          <p:cNvSpPr txBox="1">
            <a:spLocks/>
          </p:cNvSpPr>
          <p:nvPr/>
        </p:nvSpPr>
        <p:spPr>
          <a:xfrm>
            <a:off x="680382" y="220841"/>
            <a:ext cx="5242345" cy="121528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городского округа Жуковский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rial" pitchFamily="34" charset="0"/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70E093D2-4C97-E827-F752-AE1EAAB89F93}"/>
              </a:ext>
            </a:extLst>
          </p:cNvPr>
          <p:cNvSpPr txBox="1">
            <a:spLocks/>
          </p:cNvSpPr>
          <p:nvPr/>
        </p:nvSpPr>
        <p:spPr>
          <a:xfrm>
            <a:off x="11112000" y="6606000"/>
            <a:ext cx="1080000" cy="252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40BAD2"/>
                </a:solidFill>
                <a:latin typeface="Century Gothic"/>
              </a:rPr>
              <a:t>СЛАЙД </a:t>
            </a:r>
            <a:fld id="{8104C915-17D6-486A-86EC-048CBE10C825}" type="slidenum">
              <a:rPr lang="en-US" sz="1200" b="1" smtClean="0">
                <a:solidFill>
                  <a:srgbClr val="40BAD2"/>
                </a:solidFill>
                <a:latin typeface="Century Gothic"/>
              </a:rPr>
              <a:pPr algn="ctr">
                <a:defRPr/>
              </a:pPr>
              <a:t>35</a:t>
            </a:fld>
            <a:endParaRPr lang="en-US" sz="1200" b="1" dirty="0">
              <a:solidFill>
                <a:srgbClr val="40BAD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38271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rgbClr val="ADE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F885D182-C015-4F19-A141-B33E65193A16}"/>
              </a:ext>
            </a:extLst>
          </p:cNvPr>
          <p:cNvSpPr/>
          <p:nvPr/>
        </p:nvSpPr>
        <p:spPr>
          <a:xfrm>
            <a:off x="5924936" y="620110"/>
            <a:ext cx="5400000" cy="10205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2025 год – </a:t>
            </a:r>
            <a:r>
              <a:rPr kumimoji="0" lang="ru-RU" altLang="ko-KR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219,2 млн руб</a:t>
            </a: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., </a:t>
            </a:r>
          </a:p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 том числе: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1BAD95-388E-4FED-B9DB-C61075CF9A30}"/>
              </a:ext>
            </a:extLst>
          </p:cNvPr>
          <p:cNvSpPr txBox="1"/>
          <p:nvPr/>
        </p:nvSpPr>
        <p:spPr>
          <a:xfrm>
            <a:off x="712801" y="1431226"/>
            <a:ext cx="5323361" cy="1107996"/>
          </a:xfrm>
          <a:prstGeom prst="rect">
            <a:avLst/>
          </a:prstGeom>
          <a:solidFill>
            <a:srgbClr val="A9A0C4"/>
          </a:solidFill>
        </p:spPr>
        <p:txBody>
          <a:bodyPr wrap="square" lIns="72000" tIns="0" rIns="36000" bIns="0" rtlCol="0" anchor="ctr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«Развитие и функционирование дорожно-транспортного комплекса»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BD83A7B1-8131-4299-AF8C-1B8C16E44F2D}"/>
              </a:ext>
            </a:extLst>
          </p:cNvPr>
          <p:cNvSpPr txBox="1">
            <a:spLocks/>
          </p:cNvSpPr>
          <p:nvPr/>
        </p:nvSpPr>
        <p:spPr>
          <a:xfrm>
            <a:off x="684885" y="275512"/>
            <a:ext cx="5263940" cy="109412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городского округа Жуковский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rial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51BF6B8-7A42-4EF6-9534-B5CDA05A2E5B}"/>
              </a:ext>
            </a:extLst>
          </p:cNvPr>
          <p:cNvSpPr/>
          <p:nvPr/>
        </p:nvSpPr>
        <p:spPr>
          <a:xfrm>
            <a:off x="6096000" y="2387550"/>
            <a:ext cx="5320260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Пассажирский транспорт общего пользования –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27,4 млн руб.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81D8038-A137-4CAB-9CCD-EBE585E4D502}"/>
              </a:ext>
            </a:extLst>
          </p:cNvPr>
          <p:cNvSpPr/>
          <p:nvPr/>
        </p:nvSpPr>
        <p:spPr>
          <a:xfrm>
            <a:off x="6057147" y="3429000"/>
            <a:ext cx="5267789" cy="7078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Дороги Подмосковья – </a:t>
            </a:r>
          </a:p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95,1 млн руб.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D2C4E2-8A8F-A907-88BF-E40210A1B6A6}"/>
              </a:ext>
            </a:extLst>
          </p:cNvPr>
          <p:cNvSpPr/>
          <p:nvPr/>
        </p:nvSpPr>
        <p:spPr>
          <a:xfrm>
            <a:off x="6062536" y="5158707"/>
            <a:ext cx="5364000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32505A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2505A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2000" b="0" i="0" u="none" strike="noStrike" kern="15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Обеспечивающая подпрограмма – </a:t>
            </a:r>
            <a:r>
              <a:rPr kumimoji="0" lang="ru-RU" sz="2000" b="1" i="0" u="none" strike="noStrike" kern="15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71,6 млн руб.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74CD3FD9-D8F3-D884-ADE9-5067B0FE89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8596904"/>
              </p:ext>
            </p:extLst>
          </p:nvPr>
        </p:nvGraphicFramePr>
        <p:xfrm>
          <a:off x="759408" y="2446785"/>
          <a:ext cx="5255596" cy="4376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B61C336-B39A-C03F-4E56-2A1F5A083120}"/>
              </a:ext>
            </a:extLst>
          </p:cNvPr>
          <p:cNvSpPr/>
          <p:nvPr/>
        </p:nvSpPr>
        <p:spPr>
          <a:xfrm>
            <a:off x="6062536" y="4280960"/>
            <a:ext cx="5364000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Безопасность дорожного движения–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25,1 млн руб.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D71E30BD-EF2B-2E22-60BA-CFC0C3FA7B5C}"/>
              </a:ext>
            </a:extLst>
          </p:cNvPr>
          <p:cNvSpPr txBox="1">
            <a:spLocks/>
          </p:cNvSpPr>
          <p:nvPr/>
        </p:nvSpPr>
        <p:spPr>
          <a:xfrm>
            <a:off x="11112000" y="6606000"/>
            <a:ext cx="1080000" cy="252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40BAD2"/>
                </a:solidFill>
                <a:latin typeface="Century Gothic"/>
              </a:rPr>
              <a:t>СЛАЙД </a:t>
            </a:r>
            <a:fld id="{8104C915-17D6-486A-86EC-048CBE10C825}" type="slidenum">
              <a:rPr lang="en-US" sz="1200" b="1" smtClean="0">
                <a:solidFill>
                  <a:srgbClr val="40BAD2"/>
                </a:solidFill>
                <a:latin typeface="Century Gothic"/>
              </a:rPr>
              <a:pPr algn="ctr">
                <a:defRPr/>
              </a:pPr>
              <a:t>36</a:t>
            </a:fld>
            <a:endParaRPr lang="en-US" sz="1200" b="1" dirty="0">
              <a:solidFill>
                <a:srgbClr val="40BAD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104170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rgbClr val="ADE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51BF6B8-7A42-4EF6-9534-B5CDA05A2E5B}"/>
              </a:ext>
            </a:extLst>
          </p:cNvPr>
          <p:cNvSpPr/>
          <p:nvPr/>
        </p:nvSpPr>
        <p:spPr>
          <a:xfrm>
            <a:off x="6128627" y="2453736"/>
            <a:ext cx="5320260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16BDDB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6BDDB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6BDDB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Пассажирский транспорт общего пользования –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6BDDB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27,4 млн руб.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6BDD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81D8038-A137-4CAB-9CCD-EBE585E4D502}"/>
              </a:ext>
            </a:extLst>
          </p:cNvPr>
          <p:cNvSpPr/>
          <p:nvPr/>
        </p:nvSpPr>
        <p:spPr>
          <a:xfrm>
            <a:off x="6128627" y="3536725"/>
            <a:ext cx="5339923" cy="7078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18B19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8B19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8B19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Дороги Подмосковья – </a:t>
            </a:r>
          </a:p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8B19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95,1 млн руб.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8B19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D2C4E2-8A8F-A907-88BF-E40210A1B6A6}"/>
              </a:ext>
            </a:extLst>
          </p:cNvPr>
          <p:cNvSpPr/>
          <p:nvPr/>
        </p:nvSpPr>
        <p:spPr>
          <a:xfrm>
            <a:off x="6140665" y="4342501"/>
            <a:ext cx="5364000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8FC9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8FC9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2000" b="0" i="0" u="none" strike="noStrike" kern="1500" cap="none" spc="50" normalizeH="0" baseline="0" noProof="0" dirty="0">
                <a:ln>
                  <a:noFill/>
                </a:ln>
                <a:solidFill>
                  <a:srgbClr val="8FC9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Безопасность дорожного движения– </a:t>
            </a:r>
            <a:r>
              <a:rPr kumimoji="0" lang="ru-RU" sz="2000" b="1" i="0" u="none" strike="noStrike" kern="1500" cap="none" spc="50" normalizeH="0" baseline="0" noProof="0" dirty="0">
                <a:ln>
                  <a:noFill/>
                </a:ln>
                <a:solidFill>
                  <a:srgbClr val="8FC9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25,1 млн руб.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8FC9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075E434-CD44-94A4-82DC-F97A2311C6BB}"/>
              </a:ext>
            </a:extLst>
          </p:cNvPr>
          <p:cNvSpPr/>
          <p:nvPr/>
        </p:nvSpPr>
        <p:spPr>
          <a:xfrm>
            <a:off x="6111332" y="5168147"/>
            <a:ext cx="5364000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FB5E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B5E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2000" b="0" i="0" u="none" strike="noStrike" kern="1500" cap="none" spc="50" normalizeH="0" baseline="0" noProof="0" dirty="0">
                <a:ln>
                  <a:noFill/>
                </a:ln>
                <a:solidFill>
                  <a:srgbClr val="FB5E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Обеспечивающая подпрограмма – </a:t>
            </a:r>
            <a:r>
              <a:rPr kumimoji="0" lang="ru-RU" sz="2000" b="1" i="0" u="none" strike="noStrike" kern="1500" cap="none" spc="50" normalizeH="0" baseline="0" noProof="0" dirty="0">
                <a:ln>
                  <a:noFill/>
                </a:ln>
                <a:solidFill>
                  <a:srgbClr val="FB5E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71,6 млн руб.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B5E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C747E37A-0C85-DB6D-9B5A-BBE9E5231148}"/>
              </a:ext>
            </a:extLst>
          </p:cNvPr>
          <p:cNvGraphicFramePr/>
          <p:nvPr/>
        </p:nvGraphicFramePr>
        <p:xfrm>
          <a:off x="-1" y="2451742"/>
          <a:ext cx="6028567" cy="4406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17">
            <a:extLst>
              <a:ext uri="{FF2B5EF4-FFF2-40B4-BE49-F238E27FC236}">
                <a16:creationId xmlns:a16="http://schemas.microsoft.com/office/drawing/2014/main" id="{7BA14990-19E1-250D-9734-F6EDA2BA6D28}"/>
              </a:ext>
            </a:extLst>
          </p:cNvPr>
          <p:cNvSpPr/>
          <p:nvPr/>
        </p:nvSpPr>
        <p:spPr>
          <a:xfrm>
            <a:off x="5924936" y="620110"/>
            <a:ext cx="5400000" cy="1020516"/>
          </a:xfrm>
          <a:prstGeom prst="rect">
            <a:avLst/>
          </a:prstGeom>
          <a:solidFill>
            <a:srgbClr val="A9A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2025 год – </a:t>
            </a:r>
            <a:r>
              <a:rPr kumimoji="0" lang="ru-RU" altLang="ko-KR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219,2 млн руб</a:t>
            </a: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., </a:t>
            </a:r>
          </a:p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 том числе: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553241-4778-4CDE-C1B6-A8E9E035BA30}"/>
              </a:ext>
            </a:extLst>
          </p:cNvPr>
          <p:cNvSpPr txBox="1"/>
          <p:nvPr/>
        </p:nvSpPr>
        <p:spPr>
          <a:xfrm>
            <a:off x="712801" y="1431226"/>
            <a:ext cx="5323361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72000" tIns="0" rIns="36000" bIns="0" rtlCol="0" anchor="ctr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«Развитие и функционирование дорожно-транспортного комплекса»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4DE3151C-302C-8E5A-48B0-CD6A9BB49289}"/>
              </a:ext>
            </a:extLst>
          </p:cNvPr>
          <p:cNvSpPr txBox="1">
            <a:spLocks/>
          </p:cNvSpPr>
          <p:nvPr/>
        </p:nvSpPr>
        <p:spPr>
          <a:xfrm>
            <a:off x="684885" y="275512"/>
            <a:ext cx="5263940" cy="109412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городского округа Жуковский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rial" pitchFamily="34" charset="0"/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C1B165B1-D231-AF75-98A8-F2432618B46E}"/>
              </a:ext>
            </a:extLst>
          </p:cNvPr>
          <p:cNvSpPr txBox="1">
            <a:spLocks/>
          </p:cNvSpPr>
          <p:nvPr/>
        </p:nvSpPr>
        <p:spPr>
          <a:xfrm>
            <a:off x="11112000" y="6606000"/>
            <a:ext cx="1080000" cy="252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40BAD2"/>
                </a:solidFill>
                <a:latin typeface="Century Gothic"/>
              </a:rPr>
              <a:t>СЛАЙД </a:t>
            </a:r>
            <a:fld id="{8104C915-17D6-486A-86EC-048CBE10C825}" type="slidenum">
              <a:rPr lang="en-US" sz="1200" b="1" smtClean="0">
                <a:solidFill>
                  <a:srgbClr val="40BAD2"/>
                </a:solidFill>
                <a:latin typeface="Century Gothic"/>
              </a:rPr>
              <a:pPr algn="ctr">
                <a:defRPr/>
              </a:pPr>
              <a:t>37</a:t>
            </a:fld>
            <a:endParaRPr lang="en-US" sz="1200" b="1" dirty="0">
              <a:solidFill>
                <a:srgbClr val="40BAD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154797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rgbClr val="ADE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3D841A6C-97C0-414A-B716-7484E122144C}"/>
              </a:ext>
            </a:extLst>
          </p:cNvPr>
          <p:cNvSpPr/>
          <p:nvPr/>
        </p:nvSpPr>
        <p:spPr>
          <a:xfrm>
            <a:off x="5864160" y="533541"/>
            <a:ext cx="5400000" cy="1109906"/>
          </a:xfrm>
          <a:prstGeom prst="rect">
            <a:avLst/>
          </a:prstGeom>
          <a:solidFill>
            <a:srgbClr val="72E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2025 год – </a:t>
            </a:r>
            <a:r>
              <a:rPr kumimoji="0" lang="ru-RU" altLang="ko-KR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123,1 млн руб.</a:t>
            </a: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</a:p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 том числе: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B3079CA3-3C99-42CF-8337-72F7D91ADB43}"/>
              </a:ext>
            </a:extLst>
          </p:cNvPr>
          <p:cNvSpPr/>
          <p:nvPr/>
        </p:nvSpPr>
        <p:spPr>
          <a:xfrm>
            <a:off x="684887" y="1438070"/>
            <a:ext cx="5364000" cy="1109906"/>
          </a:xfrm>
          <a:prstGeom prst="rect">
            <a:avLst/>
          </a:prstGeom>
          <a:solidFill>
            <a:srgbClr val="8B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FE7230-1532-404A-A5B8-38E853C3DB67}"/>
              </a:ext>
            </a:extLst>
          </p:cNvPr>
          <p:cNvSpPr txBox="1"/>
          <p:nvPr/>
        </p:nvSpPr>
        <p:spPr>
          <a:xfrm>
            <a:off x="684886" y="1623691"/>
            <a:ext cx="5323361" cy="738664"/>
          </a:xfrm>
          <a:prstGeom prst="rect">
            <a:avLst/>
          </a:prstGeom>
          <a:noFill/>
        </p:spPr>
        <p:txBody>
          <a:bodyPr wrap="square" lIns="72000" tIns="0" rIns="36000" bIns="0" rtlCol="0" anchor="ctr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«Цифровое муниципальное образование»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DB2D2756-F6FC-4060-BEC8-625316FE4138}"/>
              </a:ext>
            </a:extLst>
          </p:cNvPr>
          <p:cNvSpPr txBox="1">
            <a:spLocks/>
          </p:cNvSpPr>
          <p:nvPr/>
        </p:nvSpPr>
        <p:spPr>
          <a:xfrm>
            <a:off x="612842" y="328164"/>
            <a:ext cx="5251318" cy="110990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городского округа Жуковский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rial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E66AA85-029D-46D0-9C34-A6DC4EAD1F52}"/>
              </a:ext>
            </a:extLst>
          </p:cNvPr>
          <p:cNvSpPr/>
          <p:nvPr/>
        </p:nvSpPr>
        <p:spPr>
          <a:xfrm>
            <a:off x="6120932" y="1993023"/>
            <a:ext cx="536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86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43B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Повышение качества и доступности предоставления государственных и муниципальных услуг на базе многофункциональных центров предоставления государственных и муниципальных услуг –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2,0 млн руб.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50D6F45-0BDD-490C-A267-1BE4BB7D123D}"/>
              </a:ext>
            </a:extLst>
          </p:cNvPr>
          <p:cNvSpPr/>
          <p:nvPr/>
        </p:nvSpPr>
        <p:spPr>
          <a:xfrm>
            <a:off x="6096000" y="3782524"/>
            <a:ext cx="54615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86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Развитие информационной и технологической инфраструктуры экосистемы цифровой экономики муниципального образования Московской области –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14,9 млн руб.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23B7F3E-5E6D-C979-9FAE-7154A2DFC7CF}"/>
              </a:ext>
            </a:extLst>
          </p:cNvPr>
          <p:cNvSpPr/>
          <p:nvPr/>
        </p:nvSpPr>
        <p:spPr>
          <a:xfrm>
            <a:off x="6151303" y="5289380"/>
            <a:ext cx="5685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239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1800" b="0" i="0" u="none" strike="noStrike" kern="15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Обеспечивающая подпрограмма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–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106,2 млн руб.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3CB2580-4E10-296D-85E1-FD12996808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3158552"/>
              </p:ext>
            </p:extLst>
          </p:nvPr>
        </p:nvGraphicFramePr>
        <p:xfrm>
          <a:off x="684886" y="2627586"/>
          <a:ext cx="5312517" cy="4239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C7B26F35-889A-DC16-199A-FD7DBF74F486}"/>
              </a:ext>
            </a:extLst>
          </p:cNvPr>
          <p:cNvSpPr txBox="1">
            <a:spLocks/>
          </p:cNvSpPr>
          <p:nvPr/>
        </p:nvSpPr>
        <p:spPr>
          <a:xfrm>
            <a:off x="11112000" y="6606000"/>
            <a:ext cx="1080000" cy="252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40BAD2"/>
                </a:solidFill>
                <a:latin typeface="Century Gothic"/>
              </a:rPr>
              <a:t>СЛАЙД </a:t>
            </a:r>
            <a:fld id="{8104C915-17D6-486A-86EC-048CBE10C825}" type="slidenum">
              <a:rPr lang="en-US" sz="1200" b="1" smtClean="0">
                <a:solidFill>
                  <a:srgbClr val="40BAD2"/>
                </a:solidFill>
                <a:latin typeface="Century Gothic"/>
              </a:rPr>
              <a:pPr algn="ctr">
                <a:defRPr/>
              </a:pPr>
              <a:t>38</a:t>
            </a:fld>
            <a:endParaRPr lang="en-US" sz="1200" b="1" dirty="0">
              <a:solidFill>
                <a:srgbClr val="40BAD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408844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rgbClr val="ADE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E66AA85-029D-46D0-9C34-A6DC4EAD1F52}"/>
              </a:ext>
            </a:extLst>
          </p:cNvPr>
          <p:cNvSpPr/>
          <p:nvPr/>
        </p:nvSpPr>
        <p:spPr>
          <a:xfrm>
            <a:off x="6143113" y="2020342"/>
            <a:ext cx="536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86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EE700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E700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E700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Повышение качества и доступности предоставления государственных и муниципальных услуг на базе многофункциональных центров предоставления государственных и муниципальных услуг –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E700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2,0 млн руб.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E7008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50D6F45-0BDD-490C-A267-1BE4BB7D123D}"/>
              </a:ext>
            </a:extLst>
          </p:cNvPr>
          <p:cNvSpPr/>
          <p:nvPr/>
        </p:nvSpPr>
        <p:spPr>
          <a:xfrm>
            <a:off x="6151303" y="3878649"/>
            <a:ext cx="54615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86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1AB39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AB39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Развитие информационной и технологической инфраструктуры экосистемы цифровой экономики муниципального образования Московской области –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AB39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14,9 млн руб.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23B7F3E-5E6D-C979-9FAE-7154A2DFC7CF}"/>
              </a:ext>
            </a:extLst>
          </p:cNvPr>
          <p:cNvSpPr/>
          <p:nvPr/>
        </p:nvSpPr>
        <p:spPr>
          <a:xfrm>
            <a:off x="6151303" y="5519499"/>
            <a:ext cx="5685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90BB2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90BB2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1800" b="0" i="0" u="none" strike="noStrike" kern="1500" cap="none" spc="50" normalizeH="0" baseline="0" noProof="0" dirty="0">
                <a:ln>
                  <a:noFill/>
                </a:ln>
                <a:solidFill>
                  <a:srgbClr val="90BB2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Обеспечивающая подпрограмма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90BB2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–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90BB2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106,2 млн руб.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0BB2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DCE51189-D483-AE3B-29E4-94B310BBDD2B}"/>
              </a:ext>
            </a:extLst>
          </p:cNvPr>
          <p:cNvGraphicFramePr/>
          <p:nvPr/>
        </p:nvGraphicFramePr>
        <p:xfrm>
          <a:off x="-1" y="2547976"/>
          <a:ext cx="6028567" cy="4310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17">
            <a:extLst>
              <a:ext uri="{FF2B5EF4-FFF2-40B4-BE49-F238E27FC236}">
                <a16:creationId xmlns:a16="http://schemas.microsoft.com/office/drawing/2014/main" id="{69E60523-253A-BE93-3A49-8A71F8F9B991}"/>
              </a:ext>
            </a:extLst>
          </p:cNvPr>
          <p:cNvSpPr/>
          <p:nvPr/>
        </p:nvSpPr>
        <p:spPr>
          <a:xfrm>
            <a:off x="5864160" y="533541"/>
            <a:ext cx="5400000" cy="1109906"/>
          </a:xfrm>
          <a:prstGeom prst="rect">
            <a:avLst/>
          </a:prstGeom>
          <a:solidFill>
            <a:srgbClr val="8B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2025 год – </a:t>
            </a:r>
            <a:r>
              <a:rPr kumimoji="0" lang="ru-RU" altLang="ko-KR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123,1 млн руб.</a:t>
            </a: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</a:p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 том числе: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845FC922-F917-0390-ECB9-709058D7F717}"/>
              </a:ext>
            </a:extLst>
          </p:cNvPr>
          <p:cNvSpPr/>
          <p:nvPr/>
        </p:nvSpPr>
        <p:spPr>
          <a:xfrm>
            <a:off x="684887" y="1438070"/>
            <a:ext cx="5364000" cy="1109906"/>
          </a:xfrm>
          <a:prstGeom prst="rect">
            <a:avLst/>
          </a:prstGeom>
          <a:solidFill>
            <a:srgbClr val="35D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95BA8D-A19B-CFC6-23E4-0E9F1FF0ED76}"/>
              </a:ext>
            </a:extLst>
          </p:cNvPr>
          <p:cNvSpPr txBox="1"/>
          <p:nvPr/>
        </p:nvSpPr>
        <p:spPr>
          <a:xfrm>
            <a:off x="684886" y="1623691"/>
            <a:ext cx="5323361" cy="738664"/>
          </a:xfrm>
          <a:prstGeom prst="rect">
            <a:avLst/>
          </a:prstGeom>
          <a:noFill/>
        </p:spPr>
        <p:txBody>
          <a:bodyPr wrap="square" lIns="72000" tIns="0" rIns="36000" bIns="0" rtlCol="0" anchor="ctr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«Цифровое муниципальное образование»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1C613CE9-6882-D08A-4D10-F2BA68A7A432}"/>
              </a:ext>
            </a:extLst>
          </p:cNvPr>
          <p:cNvSpPr txBox="1">
            <a:spLocks/>
          </p:cNvSpPr>
          <p:nvPr/>
        </p:nvSpPr>
        <p:spPr>
          <a:xfrm>
            <a:off x="612842" y="328164"/>
            <a:ext cx="5251318" cy="110990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городского округа Жуковский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rial" pitchFamily="34" charset="0"/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BFBF14FE-4EB5-A936-DE8C-869338EF124A}"/>
              </a:ext>
            </a:extLst>
          </p:cNvPr>
          <p:cNvSpPr txBox="1">
            <a:spLocks/>
          </p:cNvSpPr>
          <p:nvPr/>
        </p:nvSpPr>
        <p:spPr>
          <a:xfrm>
            <a:off x="11112000" y="6606000"/>
            <a:ext cx="1080000" cy="252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40BAD2"/>
                </a:solidFill>
                <a:latin typeface="Century Gothic"/>
              </a:rPr>
              <a:t>СЛАЙД </a:t>
            </a:r>
            <a:fld id="{8104C915-17D6-486A-86EC-048CBE10C825}" type="slidenum">
              <a:rPr lang="en-US" sz="1200" b="1" smtClean="0">
                <a:solidFill>
                  <a:srgbClr val="40BAD2"/>
                </a:solidFill>
                <a:latin typeface="Century Gothic"/>
              </a:rPr>
              <a:pPr algn="ctr">
                <a:defRPr/>
              </a:pPr>
              <a:t>39</a:t>
            </a:fld>
            <a:endParaRPr lang="en-US" sz="1200" b="1" dirty="0">
              <a:solidFill>
                <a:srgbClr val="40BAD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07710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ADA93-13FE-6B0B-3927-7F16066C1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E2537914-B6C1-9BFA-047C-6B8C7CC381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5233120"/>
              </p:ext>
            </p:extLst>
          </p:nvPr>
        </p:nvGraphicFramePr>
        <p:xfrm>
          <a:off x="1723" y="2437777"/>
          <a:ext cx="504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E5FF08A8-F960-DD9D-5F56-D69A949486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4117273"/>
              </p:ext>
            </p:extLst>
          </p:nvPr>
        </p:nvGraphicFramePr>
        <p:xfrm>
          <a:off x="3576000" y="2437777"/>
          <a:ext cx="504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02B5D6B-E65D-F693-1B47-AA4BC2C69402}"/>
              </a:ext>
            </a:extLst>
          </p:cNvPr>
          <p:cNvSpPr txBox="1"/>
          <p:nvPr/>
        </p:nvSpPr>
        <p:spPr>
          <a:xfrm>
            <a:off x="1070831" y="3785106"/>
            <a:ext cx="291301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Roboto Condensed" panose="020B0604020202020204" charset="0"/>
                <a:cs typeface="+mn-cs"/>
              </a:rPr>
              <a:t>19,9%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Roboto Condensed" panose="020B0604020202020204" charset="0"/>
                <a:cs typeface="+mn-cs"/>
              </a:rPr>
            </a:b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Roboto Condensed" panose="020B0604020202020204" charset="0"/>
                <a:cs typeface="+mn-cs"/>
              </a:rPr>
              <a:t>Доля местного</a:t>
            </a:r>
            <a:b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Roboto Condensed" panose="020B0604020202020204" charset="0"/>
                <a:cs typeface="+mn-cs"/>
              </a:rPr>
            </a:b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Roboto Condensed" panose="020B0604020202020204" charset="0"/>
                <a:cs typeface="+mn-cs"/>
              </a:rPr>
              <a:t> бюджета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D40F42-E11B-15BC-4D88-BDCFED2F3C6C}"/>
              </a:ext>
            </a:extLst>
          </p:cNvPr>
          <p:cNvSpPr txBox="1"/>
          <p:nvPr/>
        </p:nvSpPr>
        <p:spPr>
          <a:xfrm>
            <a:off x="4669954" y="3785106"/>
            <a:ext cx="2852257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 fontAlgn="b"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Roboto Condensed" panose="020B0604020202020204" charset="0"/>
                <a:cs typeface="+mn-cs"/>
              </a:rPr>
              <a:t>24,4%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Roboto Condensed" panose="020B0604020202020204" charset="0"/>
                <a:cs typeface="+mn-cs"/>
              </a:rPr>
            </a:br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  <a:ea typeface="Roboto Condensed" panose="020B0604020202020204" charset="0"/>
              </a:rPr>
              <a:t>Доля местного</a:t>
            </a:r>
            <a:b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  <a:ea typeface="Roboto Condensed" panose="020B0604020202020204" charset="0"/>
              </a:rPr>
            </a:br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  <a:ea typeface="Roboto Condensed" panose="020B0604020202020204" charset="0"/>
              </a:rPr>
              <a:t> бюджета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Roboto Condensed" panose="020B0604020202020204" charset="0"/>
              <a:cs typeface="+mn-cs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D43273A0-6A09-3BBF-167C-C966F7FCD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8261400"/>
              </p:ext>
            </p:extLst>
          </p:nvPr>
        </p:nvGraphicFramePr>
        <p:xfrm>
          <a:off x="7160291" y="2437777"/>
          <a:ext cx="504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1577144-CF28-C7F5-92B6-D39B63A8B731}"/>
              </a:ext>
            </a:extLst>
          </p:cNvPr>
          <p:cNvSpPr txBox="1"/>
          <p:nvPr/>
        </p:nvSpPr>
        <p:spPr>
          <a:xfrm>
            <a:off x="8240314" y="5897304"/>
            <a:ext cx="28599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Roboto Condensed" panose="020B0604020202020204" charset="0"/>
                <a:cs typeface="+mn-cs"/>
              </a:rPr>
              <a:t>Всего: 14 816,5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84448B-D7D7-AE11-9AB9-50E5E6E611EB}"/>
              </a:ext>
            </a:extLst>
          </p:cNvPr>
          <p:cNvSpPr txBox="1"/>
          <p:nvPr/>
        </p:nvSpPr>
        <p:spPr>
          <a:xfrm>
            <a:off x="909669" y="5897304"/>
            <a:ext cx="285225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Roboto Condensed" panose="020B0604020202020204" charset="0"/>
                <a:cs typeface="+mn-cs"/>
              </a:rPr>
              <a:t>Всего: 11 929,0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15FD8E-EA9B-ACFA-255A-C5B6406A51E3}"/>
              </a:ext>
            </a:extLst>
          </p:cNvPr>
          <p:cNvSpPr txBox="1"/>
          <p:nvPr/>
        </p:nvSpPr>
        <p:spPr>
          <a:xfrm>
            <a:off x="4587287" y="5886994"/>
            <a:ext cx="285225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Roboto Condensed" panose="020B0604020202020204" charset="0"/>
                <a:cs typeface="+mn-cs"/>
              </a:rPr>
              <a:t>Всего: 13 816,2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374494C-04EA-BCCC-7F8C-BF80C04A228D}"/>
              </a:ext>
            </a:extLst>
          </p:cNvPr>
          <p:cNvSpPr/>
          <p:nvPr/>
        </p:nvSpPr>
        <p:spPr>
          <a:xfrm>
            <a:off x="8982023" y="4983117"/>
            <a:ext cx="1396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Roboto Condensed" panose="020B0604020202020204" charset="0"/>
                <a:cs typeface="+mn-cs"/>
              </a:rPr>
              <a:t>10 764,8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6D45A6B-CDB9-7D8D-872F-790D8B50F88C}"/>
              </a:ext>
            </a:extLst>
          </p:cNvPr>
          <p:cNvSpPr/>
          <p:nvPr/>
        </p:nvSpPr>
        <p:spPr>
          <a:xfrm>
            <a:off x="1910017" y="4983117"/>
            <a:ext cx="122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Roboto Condensed" panose="020B0604020202020204" charset="0"/>
                <a:cs typeface="+mn-cs"/>
              </a:rPr>
              <a:t>9 550,8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C8BC865-75A3-1785-4316-5FCAD910F64A}"/>
              </a:ext>
            </a:extLst>
          </p:cNvPr>
          <p:cNvSpPr/>
          <p:nvPr/>
        </p:nvSpPr>
        <p:spPr>
          <a:xfrm>
            <a:off x="5397732" y="4983117"/>
            <a:ext cx="1396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Roboto Condensed" panose="020B0604020202020204" charset="0"/>
                <a:cs typeface="+mn-cs"/>
              </a:rPr>
              <a:t>10 450,8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013165C-7E2C-5B45-B84E-9957AFE6EA90}"/>
              </a:ext>
            </a:extLst>
          </p:cNvPr>
          <p:cNvSpPr/>
          <p:nvPr/>
        </p:nvSpPr>
        <p:spPr>
          <a:xfrm rot="19208657">
            <a:off x="1248676" y="3003155"/>
            <a:ext cx="122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Roboto Condensed" panose="020B0604020202020204" charset="0"/>
                <a:cs typeface="+mn-cs"/>
              </a:rPr>
              <a:t>2 378,2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F6E40E3-2BEC-91E7-651F-7D8644CC00FB}"/>
              </a:ext>
            </a:extLst>
          </p:cNvPr>
          <p:cNvSpPr/>
          <p:nvPr/>
        </p:nvSpPr>
        <p:spPr>
          <a:xfrm rot="19300760">
            <a:off x="4722904" y="3095138"/>
            <a:ext cx="122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Roboto Condensed" panose="020B0604020202020204" charset="0"/>
                <a:cs typeface="+mn-cs"/>
              </a:rPr>
              <a:t>3 365,4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31C658-5E01-1E91-DAC5-521AA3032729}"/>
              </a:ext>
            </a:extLst>
          </p:cNvPr>
          <p:cNvSpPr txBox="1"/>
          <p:nvPr/>
        </p:nvSpPr>
        <p:spPr>
          <a:xfrm>
            <a:off x="7877962" y="2258163"/>
            <a:ext cx="1800000" cy="54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2025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119953-9277-D256-92AC-BD59E4BDFD81}"/>
              </a:ext>
            </a:extLst>
          </p:cNvPr>
          <p:cNvSpPr txBox="1"/>
          <p:nvPr/>
        </p:nvSpPr>
        <p:spPr>
          <a:xfrm>
            <a:off x="721723" y="2258163"/>
            <a:ext cx="1800000" cy="54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2023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1DDCF2-8D0E-7CB4-C105-449201BC3388}"/>
              </a:ext>
            </a:extLst>
          </p:cNvPr>
          <p:cNvSpPr txBox="1"/>
          <p:nvPr/>
        </p:nvSpPr>
        <p:spPr>
          <a:xfrm>
            <a:off x="4301007" y="2258163"/>
            <a:ext cx="1800000" cy="54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2024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E6073034-62F3-885E-248D-8D3458094142}"/>
              </a:ext>
            </a:extLst>
          </p:cNvPr>
          <p:cNvSpPr txBox="1">
            <a:spLocks/>
          </p:cNvSpPr>
          <p:nvPr/>
        </p:nvSpPr>
        <p:spPr>
          <a:xfrm>
            <a:off x="11112000" y="6606000"/>
            <a:ext cx="1080000" cy="252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40BAD2"/>
                </a:solidFill>
                <a:latin typeface="Century Gothic"/>
              </a:rPr>
              <a:t>СЛАЙД </a:t>
            </a:r>
            <a:fld id="{8104C915-17D6-486A-86EC-048CBE10C825}" type="slidenum">
              <a:rPr lang="en-US" sz="1200" b="1" smtClean="0">
                <a:solidFill>
                  <a:srgbClr val="40BAD2"/>
                </a:solidFill>
                <a:latin typeface="Century Gothic"/>
              </a:rPr>
              <a:pPr algn="ctr">
                <a:defRPr/>
              </a:pPr>
              <a:t>4</a:t>
            </a:fld>
            <a:endParaRPr lang="en-US" sz="1200" b="1" dirty="0">
              <a:solidFill>
                <a:srgbClr val="40BAD2"/>
              </a:solidFill>
              <a:latin typeface="Century Gothic"/>
            </a:endParaRPr>
          </a:p>
        </p:txBody>
      </p:sp>
      <p:cxnSp>
        <p:nvCxnSpPr>
          <p:cNvPr id="6" name="Google Shape;540;p25">
            <a:extLst>
              <a:ext uri="{FF2B5EF4-FFF2-40B4-BE49-F238E27FC236}">
                <a16:creationId xmlns:a16="http://schemas.microsoft.com/office/drawing/2014/main" id="{0921BC38-29D2-2E42-4759-A1C785D630D7}"/>
              </a:ext>
            </a:extLst>
          </p:cNvPr>
          <p:cNvCxnSpPr>
            <a:cxnSpLocks/>
          </p:cNvCxnSpPr>
          <p:nvPr/>
        </p:nvCxnSpPr>
        <p:spPr>
          <a:xfrm>
            <a:off x="161258" y="1265599"/>
            <a:ext cx="11869484" cy="0"/>
          </a:xfrm>
          <a:prstGeom prst="straightConnector1">
            <a:avLst/>
          </a:prstGeom>
          <a:noFill/>
          <a:ln w="38100" cap="flat" cmpd="sng">
            <a:solidFill>
              <a:srgbClr val="A974A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Google Shape;537;p25">
            <a:extLst>
              <a:ext uri="{FF2B5EF4-FFF2-40B4-BE49-F238E27FC236}">
                <a16:creationId xmlns:a16="http://schemas.microsoft.com/office/drawing/2014/main" id="{E046A3C7-CAFF-D216-2167-D283C2D970B2}"/>
              </a:ext>
            </a:extLst>
          </p:cNvPr>
          <p:cNvSpPr txBox="1">
            <a:spLocks/>
          </p:cNvSpPr>
          <p:nvPr/>
        </p:nvSpPr>
        <p:spPr>
          <a:xfrm>
            <a:off x="0" y="167780"/>
            <a:ext cx="12192000" cy="639914"/>
          </a:xfrm>
          <a:prstGeom prst="rect">
            <a:avLst/>
          </a:prstGeom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kern="120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Pts val="1100"/>
              <a:buFontTx/>
              <a:buNone/>
              <a:tabLst/>
              <a:defRPr/>
            </a:pPr>
            <a:r>
              <a:rPr lang="ru-RU" sz="2800" b="1" dirty="0">
                <a:solidFill>
                  <a:srgbClr val="5575B9"/>
                </a:solidFill>
                <a:latin typeface="Century Gothic" panose="020B0502020202020204" pitchFamily="34" charset="0"/>
              </a:rPr>
              <a:t>НАЛОГОВЫЕ ДОХОДЫ</a:t>
            </a:r>
            <a:br>
              <a:rPr lang="ru-RU" sz="2800" b="1" dirty="0">
                <a:solidFill>
                  <a:srgbClr val="5575B9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5575B9"/>
                </a:solidFill>
                <a:latin typeface="Century Gothic" panose="020B0502020202020204" pitchFamily="34" charset="0"/>
              </a:rPr>
              <a:t> мобилизуемые на территории ГО Жуковский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5575B9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2" name="Google Shape;537;p25">
            <a:extLst>
              <a:ext uri="{FF2B5EF4-FFF2-40B4-BE49-F238E27FC236}">
                <a16:creationId xmlns:a16="http://schemas.microsoft.com/office/drawing/2014/main" id="{77EFD48B-E973-7FFE-8E03-FEB437B036F6}"/>
              </a:ext>
            </a:extLst>
          </p:cNvPr>
          <p:cNvSpPr txBox="1">
            <a:spLocks/>
          </p:cNvSpPr>
          <p:nvPr/>
        </p:nvSpPr>
        <p:spPr>
          <a:xfrm>
            <a:off x="67112" y="876255"/>
            <a:ext cx="12124888" cy="362901"/>
          </a:xfrm>
          <a:prstGeom prst="rect">
            <a:avLst/>
          </a:prstGeom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kern="120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pPr algn="l">
              <a:buSzPts val="1100"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Доля местного и областного бюджетов в налогах, </a:t>
            </a:r>
            <a:r>
              <a:rPr lang="ru-RU" sz="1800" dirty="0">
                <a:solidFill>
                  <a:schemeClr val="tx2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млн рублей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ECDFA6-27D0-EDEA-95D7-17D1A84ABAD6}"/>
              </a:ext>
            </a:extLst>
          </p:cNvPr>
          <p:cNvSpPr txBox="1"/>
          <p:nvPr/>
        </p:nvSpPr>
        <p:spPr>
          <a:xfrm>
            <a:off x="8249929" y="3785106"/>
            <a:ext cx="2852257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 fontAlgn="b"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Roboto Condensed" panose="020B0604020202020204" charset="0"/>
                <a:cs typeface="+mn-cs"/>
              </a:rPr>
              <a:t>27,3%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Roboto Condensed" panose="020B0604020202020204" charset="0"/>
                <a:cs typeface="+mn-cs"/>
              </a:rPr>
            </a:br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  <a:ea typeface="Roboto Condensed" panose="020B0604020202020204" charset="0"/>
              </a:rPr>
              <a:t>Доля местного</a:t>
            </a:r>
            <a:b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  <a:ea typeface="Roboto Condensed" panose="020B0604020202020204" charset="0"/>
              </a:rPr>
            </a:br>
            <a:r>
              <a:rPr lang="ru-RU" sz="1600" dirty="0">
                <a:solidFill>
                  <a:srgbClr val="000000"/>
                </a:solidFill>
                <a:latin typeface="Century Gothic" panose="020B0502020202020204" pitchFamily="34" charset="0"/>
                <a:ea typeface="Roboto Condensed" panose="020B0604020202020204" charset="0"/>
              </a:rPr>
              <a:t> бюджета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Roboto Condensed" panose="020B0604020202020204" charset="0"/>
              <a:cs typeface="+mn-cs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F2FB37E-17F6-D5D4-05D9-C1E7A741682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8597E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00" b="94225" l="4716" r="97118">
                        <a14:foregroundMark x1="48035" y1="12191" x2="48035" y2="12191"/>
                        <a14:foregroundMark x1="52751" y1="5500" x2="52751" y2="5500"/>
                        <a14:foregroundMark x1="92227" y1="53346" x2="92227" y2="53346"/>
                        <a14:foregroundMark x1="97205" y1="58387" x2="97205" y2="58387"/>
                        <a14:foregroundMark x1="11266" y1="51604" x2="11266" y2="51604"/>
                        <a14:foregroundMark x1="9170" y1="40513" x2="9170" y2="40513"/>
                        <a14:foregroundMark x1="8472" y1="20440" x2="8472" y2="20440"/>
                        <a14:foregroundMark x1="4803" y1="35839" x2="4803" y2="35839"/>
                        <a14:foregroundMark x1="69956" y1="86343" x2="69956" y2="86343"/>
                        <a14:foregroundMark x1="69345" y1="94225" x2="69345" y2="94225"/>
                      </a14:backgroundRemoval>
                    </a14:imgEffect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227" y="1363438"/>
            <a:ext cx="755637" cy="7200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B0D3370-F346-62A1-9166-54CCF77940D0}"/>
              </a:ext>
            </a:extLst>
          </p:cNvPr>
          <p:cNvSpPr txBox="1"/>
          <p:nvPr/>
        </p:nvSpPr>
        <p:spPr>
          <a:xfrm>
            <a:off x="4222738" y="1521994"/>
            <a:ext cx="2441235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b"/>
            <a:r>
              <a:rPr lang="ru-RU" sz="1800" u="none" strike="noStrike" dirty="0">
                <a:effectLst/>
                <a:latin typeface="Century Gothic" panose="020B0502020202020204" pitchFamily="34" charset="0"/>
              </a:rPr>
              <a:t>Областной бюджет</a:t>
            </a:r>
            <a:endParaRPr lang="ru-RU" sz="1800" b="1" i="0" u="none" strike="noStrike" dirty="0">
              <a:effectLst/>
              <a:latin typeface="Century Gothic" panose="020B0502020202020204" pitchFamily="34" charset="0"/>
              <a:ea typeface="Roboto Condensed" panose="020B0604020202020204" charset="0"/>
            </a:endParaRPr>
          </a:p>
        </p:txBody>
      </p:sp>
      <p:sp>
        <p:nvSpPr>
          <p:cNvPr id="1037" name="TextBox 1036">
            <a:extLst>
              <a:ext uri="{FF2B5EF4-FFF2-40B4-BE49-F238E27FC236}">
                <a16:creationId xmlns:a16="http://schemas.microsoft.com/office/drawing/2014/main" id="{378FE3D9-DB99-5BE0-E45F-88BFB8DF26C7}"/>
              </a:ext>
            </a:extLst>
          </p:cNvPr>
          <p:cNvSpPr txBox="1"/>
          <p:nvPr/>
        </p:nvSpPr>
        <p:spPr>
          <a:xfrm>
            <a:off x="880772" y="1521994"/>
            <a:ext cx="2329052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b"/>
            <a:r>
              <a:rPr lang="ru-RU" sz="1800" u="none" strike="noStrike" dirty="0">
                <a:effectLst/>
                <a:latin typeface="Century Gothic" panose="020B0502020202020204" pitchFamily="34" charset="0"/>
              </a:rPr>
              <a:t>Местный бюджет</a:t>
            </a:r>
            <a:endParaRPr lang="ru-RU" sz="1800" b="1" i="0" u="none" strike="noStrike" dirty="0">
              <a:effectLst/>
              <a:latin typeface="Century Gothic" panose="020B0502020202020204" pitchFamily="34" charset="0"/>
              <a:ea typeface="Roboto Condensed" panose="020B0604020202020204" charset="0"/>
            </a:endParaRPr>
          </a:p>
        </p:txBody>
      </p:sp>
      <p:pic>
        <p:nvPicPr>
          <p:cNvPr id="1038" name="Picture 10">
            <a:extLst>
              <a:ext uri="{FF2B5EF4-FFF2-40B4-BE49-F238E27FC236}">
                <a16:creationId xmlns:a16="http://schemas.microsoft.com/office/drawing/2014/main" id="{A3349F95-B159-328C-CCE6-1ECA72F99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91CF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58" b="98542" l="804" r="96429">
                        <a14:foregroundMark x1="30536" y1="43542" x2="27589" y2="35938"/>
                        <a14:foregroundMark x1="27589" y1="35938" x2="21429" y2="30000"/>
                        <a14:foregroundMark x1="21429" y1="30000" x2="10268" y2="33333"/>
                        <a14:foregroundMark x1="10268" y1="33333" x2="1964" y2="33021"/>
                        <a14:foregroundMark x1="1964" y1="33021" x2="6696" y2="50729"/>
                        <a14:foregroundMark x1="3487" y1="66257" x2="3036" y2="68438"/>
                        <a14:foregroundMark x1="4085" y1="63365" x2="3942" y2="64058"/>
                        <a14:foregroundMark x1="4359" y1="62039" x2="4246" y2="62585"/>
                        <a14:foregroundMark x1="6696" y1="50729" x2="6268" y2="52798"/>
                        <a14:foregroundMark x1="3036" y1="68438" x2="21964" y2="54688"/>
                        <a14:foregroundMark x1="21964" y1="54688" x2="48571" y2="94375"/>
                        <a14:foregroundMark x1="48571" y1="94375" x2="56964" y2="92500"/>
                        <a14:foregroundMark x1="56964" y1="92500" x2="63393" y2="94063"/>
                        <a14:foregroundMark x1="63393" y1="94063" x2="76875" y2="88854"/>
                        <a14:foregroundMark x1="76875" y1="88854" x2="86607" y2="96771"/>
                        <a14:foregroundMark x1="86607" y1="96771" x2="93036" y2="98542"/>
                        <a14:foregroundMark x1="93036" y1="98542" x2="98929" y2="97292"/>
                        <a14:foregroundMark x1="98929" y1="97292" x2="93482" y2="93229"/>
                        <a14:foregroundMark x1="93482" y1="93229" x2="87679" y2="82396"/>
                        <a14:foregroundMark x1="87679" y1="82396" x2="91161" y2="71146"/>
                        <a14:foregroundMark x1="91161" y1="71146" x2="96607" y2="65000"/>
                        <a14:foregroundMark x1="96607" y1="65000" x2="92679" y2="59062"/>
                        <a14:foregroundMark x1="92679" y1="59062" x2="69107" y2="34063"/>
                        <a14:foregroundMark x1="69107" y1="34063" x2="54107" y2="7292"/>
                        <a14:foregroundMark x1="54107" y1="7292" x2="46339" y2="10000"/>
                        <a14:foregroundMark x1="46339" y1="10000" x2="29732" y2="11146"/>
                        <a14:foregroundMark x1="29732" y1="11146" x2="19375" y2="29896"/>
                        <a14:foregroundMark x1="92411" y1="72500" x2="96429" y2="64375"/>
                        <a14:foregroundMark x1="96429" y1="64375" x2="92946" y2="58021"/>
                        <a14:foregroundMark x1="87857" y1="88125" x2="94464" y2="92708"/>
                        <a14:foregroundMark x1="94464" y1="92708" x2="91339" y2="99479"/>
                        <a14:foregroundMark x1="91339" y1="99479" x2="82589" y2="97396"/>
                        <a14:foregroundMark x1="82589" y1="97396" x2="78036" y2="92813"/>
                        <a14:foregroundMark x1="78036" y1="92813" x2="78125" y2="92396"/>
                        <a14:foregroundMark x1="65268" y1="94688" x2="56518" y2="94792"/>
                        <a14:foregroundMark x1="56518" y1="94792" x2="54375" y2="92604"/>
                        <a14:foregroundMark x1="11339" y1="40729" x2="5982" y2="33854"/>
                        <a14:foregroundMark x1="5982" y1="33854" x2="2768" y2="41042"/>
                        <a14:foregroundMark x1="2768" y1="41042" x2="7054" y2="48750"/>
                        <a14:foregroundMark x1="3029" y1="66053" x2="2232" y2="69479"/>
                        <a14:foregroundMark x1="3740" y1="62995" x2="3535" y2="63877"/>
                        <a14:foregroundMark x1="7054" y1="48750" x2="6123" y2="52753"/>
                        <a14:foregroundMark x1="2232" y1="69479" x2="7411" y2="64583"/>
                        <a14:foregroundMark x1="7411" y1="64583" x2="7500" y2="63958"/>
                        <a14:foregroundMark x1="4732" y1="68958" x2="6607" y2="64063"/>
                        <a14:foregroundMark x1="16071" y1="31458" x2="8839" y2="35104"/>
                        <a14:foregroundMark x1="8839" y1="35104" x2="1607" y2="35104"/>
                        <a14:foregroundMark x1="1607" y1="35104" x2="804" y2="43854"/>
                        <a14:foregroundMark x1="804" y1="43854" x2="3661" y2="44896"/>
                        <a14:foregroundMark x1="53036" y1="5833" x2="51250" y2="4688"/>
                        <a14:foregroundMark x1="30804" y1="6771" x2="27679" y2="5729"/>
                        <a14:foregroundMark x1="95089" y1="61146" x2="93750" y2="57604"/>
                        <a14:foregroundMark x1="94911" y1="57604" x2="94911" y2="57604"/>
                        <a14:foregroundMark x1="79196" y1="97292" x2="79464" y2="98229"/>
                        <a14:foregroundMark x1="52054" y1="97396" x2="51161" y2="98542"/>
                        <a14:foregroundMark x1="31161" y1="6042" x2="27946" y2="3958"/>
                        <a14:foregroundMark x1="4286" y1="64375" x2="2411" y2="69375"/>
                        <a14:backgroundMark x1="4107" y1="61771" x2="4464" y2="61875"/>
                        <a14:backgroundMark x1="5982" y1="52708" x2="3839" y2="61771"/>
                        <a14:backgroundMark x1="3839" y1="61771" x2="4821" y2="60208"/>
                        <a14:backgroundMark x1="4286" y1="62604" x2="4018" y2="63333"/>
                      </a14:backgroundRemoval>
                    </a14:imgEffect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" y="1418660"/>
            <a:ext cx="672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1984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rgbClr val="ADE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3D841A6C-97C0-414A-B716-7484E122144C}"/>
              </a:ext>
            </a:extLst>
          </p:cNvPr>
          <p:cNvSpPr/>
          <p:nvPr/>
        </p:nvSpPr>
        <p:spPr>
          <a:xfrm>
            <a:off x="5864160" y="533541"/>
            <a:ext cx="5400000" cy="11099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2025 год – </a:t>
            </a:r>
            <a:r>
              <a:rPr kumimoji="0" lang="ru-RU" altLang="ko-KR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2,4 млн руб.</a:t>
            </a: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</a:p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 том числе: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B3079CA3-3C99-42CF-8337-72F7D91ADB43}"/>
              </a:ext>
            </a:extLst>
          </p:cNvPr>
          <p:cNvSpPr/>
          <p:nvPr/>
        </p:nvSpPr>
        <p:spPr>
          <a:xfrm>
            <a:off x="684887" y="1438070"/>
            <a:ext cx="5364000" cy="1109906"/>
          </a:xfrm>
          <a:prstGeom prst="rect">
            <a:avLst/>
          </a:prstGeom>
          <a:solidFill>
            <a:srgbClr val="C0C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FE7230-1532-404A-A5B8-38E853C3DB67}"/>
              </a:ext>
            </a:extLst>
          </p:cNvPr>
          <p:cNvSpPr txBox="1"/>
          <p:nvPr/>
        </p:nvSpPr>
        <p:spPr>
          <a:xfrm>
            <a:off x="684886" y="1623691"/>
            <a:ext cx="5323361" cy="738664"/>
          </a:xfrm>
          <a:prstGeom prst="rect">
            <a:avLst/>
          </a:prstGeom>
          <a:noFill/>
        </p:spPr>
        <p:txBody>
          <a:bodyPr wrap="square" lIns="72000" tIns="0" rIns="36000" bIns="0" rtlCol="0" anchor="ctr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«Архитектура и градостроительство»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DB2D2756-F6FC-4060-BEC8-625316FE4138}"/>
              </a:ext>
            </a:extLst>
          </p:cNvPr>
          <p:cNvSpPr txBox="1">
            <a:spLocks/>
          </p:cNvSpPr>
          <p:nvPr/>
        </p:nvSpPr>
        <p:spPr>
          <a:xfrm>
            <a:off x="648865" y="349830"/>
            <a:ext cx="5251318" cy="110990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городского округа Жуковский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rial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E66AA85-029D-46D0-9C34-A6DC4EAD1F52}"/>
              </a:ext>
            </a:extLst>
          </p:cNvPr>
          <p:cNvSpPr/>
          <p:nvPr/>
        </p:nvSpPr>
        <p:spPr>
          <a:xfrm>
            <a:off x="1003229" y="3848360"/>
            <a:ext cx="536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86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43B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Реализация политики пространственного развития городского округа–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2,4 млн руб.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3CB2580-4E10-296D-85E1-FD12996808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6947383"/>
              </p:ext>
            </p:extLst>
          </p:nvPr>
        </p:nvGraphicFramePr>
        <p:xfrm>
          <a:off x="6096000" y="2085336"/>
          <a:ext cx="5312517" cy="4239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EFD60043-C001-8CDC-5D91-62D737837BAA}"/>
              </a:ext>
            </a:extLst>
          </p:cNvPr>
          <p:cNvSpPr txBox="1">
            <a:spLocks/>
          </p:cNvSpPr>
          <p:nvPr/>
        </p:nvSpPr>
        <p:spPr>
          <a:xfrm>
            <a:off x="11112000" y="6606000"/>
            <a:ext cx="1080000" cy="252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40BAD2"/>
                </a:solidFill>
                <a:latin typeface="Century Gothic"/>
              </a:rPr>
              <a:t>СЛАЙД </a:t>
            </a:r>
            <a:fld id="{8104C915-17D6-486A-86EC-048CBE10C825}" type="slidenum">
              <a:rPr lang="en-US" sz="1200" b="1" smtClean="0">
                <a:solidFill>
                  <a:srgbClr val="40BAD2"/>
                </a:solidFill>
                <a:latin typeface="Century Gothic"/>
              </a:rPr>
              <a:pPr algn="ctr">
                <a:defRPr/>
              </a:pPr>
              <a:t>40</a:t>
            </a:fld>
            <a:endParaRPr lang="en-US" sz="1200" b="1" dirty="0">
              <a:solidFill>
                <a:srgbClr val="40BAD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197261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rgbClr val="ADE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A5527BFA-176B-4C9E-9B5D-A8B7905D0156}"/>
              </a:ext>
            </a:extLst>
          </p:cNvPr>
          <p:cNvSpPr/>
          <p:nvPr/>
        </p:nvSpPr>
        <p:spPr>
          <a:xfrm>
            <a:off x="5901105" y="584863"/>
            <a:ext cx="5400000" cy="1027278"/>
          </a:xfrm>
          <a:prstGeom prst="rect">
            <a:avLst/>
          </a:prstGeom>
          <a:solidFill>
            <a:srgbClr val="72E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2025 год – </a:t>
            </a:r>
            <a:r>
              <a:rPr kumimoji="0" lang="ru-RU" altLang="ko-KR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753,1 млн руб</a:t>
            </a: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., </a:t>
            </a:r>
          </a:p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 том числе: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810470BA-99AD-483A-8C06-875FD4DDF71A}"/>
              </a:ext>
            </a:extLst>
          </p:cNvPr>
          <p:cNvSpPr/>
          <p:nvPr/>
        </p:nvSpPr>
        <p:spPr>
          <a:xfrm>
            <a:off x="684886" y="1428865"/>
            <a:ext cx="5364000" cy="1027278"/>
          </a:xfrm>
          <a:prstGeom prst="rect">
            <a:avLst/>
          </a:prstGeom>
          <a:solidFill>
            <a:srgbClr val="8B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791339-C1AC-4628-BBB8-20A9499B11BF}"/>
              </a:ext>
            </a:extLst>
          </p:cNvPr>
          <p:cNvSpPr txBox="1"/>
          <p:nvPr/>
        </p:nvSpPr>
        <p:spPr>
          <a:xfrm>
            <a:off x="684885" y="1518696"/>
            <a:ext cx="5323361" cy="738664"/>
          </a:xfrm>
          <a:prstGeom prst="rect">
            <a:avLst/>
          </a:prstGeom>
          <a:noFill/>
        </p:spPr>
        <p:txBody>
          <a:bodyPr wrap="square" lIns="72000" tIns="0" rIns="36000" bIns="0" rtlCol="0" anchor="ctr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«Формирование современной комфортной городской среды»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5E630908-6B58-431F-8667-987A9DAD0E8E}"/>
              </a:ext>
            </a:extLst>
          </p:cNvPr>
          <p:cNvSpPr txBox="1">
            <a:spLocks/>
          </p:cNvSpPr>
          <p:nvPr/>
        </p:nvSpPr>
        <p:spPr>
          <a:xfrm>
            <a:off x="684885" y="269662"/>
            <a:ext cx="5216220" cy="1207629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городского округа Жуковский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rial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AA8E34D-6FE6-4968-8CE5-ED9B11AC54B9}"/>
              </a:ext>
            </a:extLst>
          </p:cNvPr>
          <p:cNvSpPr/>
          <p:nvPr/>
        </p:nvSpPr>
        <p:spPr>
          <a:xfrm>
            <a:off x="6148043" y="2691867"/>
            <a:ext cx="5278493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Комфортная городская среда –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164,1 млн руб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F3DFD9D-96FD-4CFF-BE1D-367CE147E3C7}"/>
              </a:ext>
            </a:extLst>
          </p:cNvPr>
          <p:cNvSpPr/>
          <p:nvPr/>
        </p:nvSpPr>
        <p:spPr>
          <a:xfrm>
            <a:off x="6148043" y="3812190"/>
            <a:ext cx="5495133" cy="163121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Создание условий для обеспечения комфортного проживания жителей, в том числе в многоквартирных домах на территории Московской области -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589,0 млн руб.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BB46D60E-0F6F-C387-ADB9-9C223D43EA3E}"/>
              </a:ext>
            </a:extLst>
          </p:cNvPr>
          <p:cNvGraphicFramePr/>
          <p:nvPr/>
        </p:nvGraphicFramePr>
        <p:xfrm>
          <a:off x="707318" y="2456144"/>
          <a:ext cx="5278493" cy="4366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7398D851-2C96-AABB-FC36-47377B8AC365}"/>
              </a:ext>
            </a:extLst>
          </p:cNvPr>
          <p:cNvSpPr txBox="1">
            <a:spLocks/>
          </p:cNvSpPr>
          <p:nvPr/>
        </p:nvSpPr>
        <p:spPr>
          <a:xfrm>
            <a:off x="11112000" y="6606000"/>
            <a:ext cx="1080000" cy="252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40BAD2"/>
                </a:solidFill>
                <a:latin typeface="Century Gothic"/>
              </a:rPr>
              <a:t>СЛАЙД </a:t>
            </a:r>
            <a:fld id="{8104C915-17D6-486A-86EC-048CBE10C825}" type="slidenum">
              <a:rPr lang="en-US" sz="1200" b="1" smtClean="0">
                <a:solidFill>
                  <a:srgbClr val="40BAD2"/>
                </a:solidFill>
                <a:latin typeface="Century Gothic"/>
              </a:rPr>
              <a:pPr algn="ctr">
                <a:defRPr/>
              </a:pPr>
              <a:t>41</a:t>
            </a:fld>
            <a:endParaRPr lang="en-US" sz="1200" b="1" dirty="0">
              <a:solidFill>
                <a:srgbClr val="40BAD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657858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45200" y="97712"/>
            <a:ext cx="2133600" cy="177800"/>
          </a:xfrm>
          <a:prstGeom prst="rect">
            <a:avLst/>
          </a:prstGeom>
          <a:solidFill>
            <a:srgbClr val="ADE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B43BB2-3567-249A-65CC-BE3D8CEDFA06}"/>
              </a:ext>
            </a:extLst>
          </p:cNvPr>
          <p:cNvSpPr/>
          <p:nvPr/>
        </p:nvSpPr>
        <p:spPr>
          <a:xfrm>
            <a:off x="5996700" y="2646526"/>
            <a:ext cx="5278493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Комфортная городская среда –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164,1 млн руб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F7C7E76-07FB-0C10-56D5-14CA5CBF4806}"/>
              </a:ext>
            </a:extLst>
          </p:cNvPr>
          <p:cNvSpPr/>
          <p:nvPr/>
        </p:nvSpPr>
        <p:spPr>
          <a:xfrm>
            <a:off x="6008246" y="3708088"/>
            <a:ext cx="5495133" cy="163121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EB6E0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B6E0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EB6E0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Создание условий для обеспечения комфортного проживания жителей, в том числе в многоквартирных домах на территории Московской области -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B6E0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589,0 млн руб.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B6E0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DE2774B1-90D1-82B2-DE3D-266539A699E6}"/>
              </a:ext>
            </a:extLst>
          </p:cNvPr>
          <p:cNvGraphicFramePr/>
          <p:nvPr/>
        </p:nvGraphicFramePr>
        <p:xfrm>
          <a:off x="-1" y="2491288"/>
          <a:ext cx="6011983" cy="436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angle 17">
            <a:extLst>
              <a:ext uri="{FF2B5EF4-FFF2-40B4-BE49-F238E27FC236}">
                <a16:creationId xmlns:a16="http://schemas.microsoft.com/office/drawing/2014/main" id="{4F2F2D2B-B5F9-8336-DAC2-C17EC3DFACFA}"/>
              </a:ext>
            </a:extLst>
          </p:cNvPr>
          <p:cNvSpPr/>
          <p:nvPr/>
        </p:nvSpPr>
        <p:spPr>
          <a:xfrm>
            <a:off x="5901105" y="584863"/>
            <a:ext cx="5400000" cy="1027278"/>
          </a:xfrm>
          <a:prstGeom prst="rect">
            <a:avLst/>
          </a:prstGeom>
          <a:solidFill>
            <a:srgbClr val="8B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2025 год – </a:t>
            </a:r>
            <a:r>
              <a:rPr kumimoji="0" lang="ru-RU" altLang="ko-KR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753,1 млн руб</a:t>
            </a: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., </a:t>
            </a:r>
          </a:p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 том числе: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6" name="Rectangle 21">
            <a:extLst>
              <a:ext uri="{FF2B5EF4-FFF2-40B4-BE49-F238E27FC236}">
                <a16:creationId xmlns:a16="http://schemas.microsoft.com/office/drawing/2014/main" id="{12374C90-2A1D-EE3C-61B2-647A23AC83AE}"/>
              </a:ext>
            </a:extLst>
          </p:cNvPr>
          <p:cNvSpPr/>
          <p:nvPr/>
        </p:nvSpPr>
        <p:spPr>
          <a:xfrm>
            <a:off x="684886" y="1428865"/>
            <a:ext cx="5364000" cy="1027278"/>
          </a:xfrm>
          <a:prstGeom prst="rect">
            <a:avLst/>
          </a:prstGeom>
          <a:solidFill>
            <a:srgbClr val="35D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39944B-F207-4074-2DA8-EF361AD007CF}"/>
              </a:ext>
            </a:extLst>
          </p:cNvPr>
          <p:cNvSpPr txBox="1"/>
          <p:nvPr/>
        </p:nvSpPr>
        <p:spPr>
          <a:xfrm>
            <a:off x="684885" y="1518696"/>
            <a:ext cx="5323361" cy="738664"/>
          </a:xfrm>
          <a:prstGeom prst="rect">
            <a:avLst/>
          </a:prstGeom>
          <a:noFill/>
        </p:spPr>
        <p:txBody>
          <a:bodyPr wrap="square" lIns="72000" tIns="0" rIns="36000" bIns="0" rtlCol="0" anchor="ctr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«Формирование современной комфортной городской среды»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A25E4D8-33BE-5FC0-2BEE-611D5FF85BB2}"/>
              </a:ext>
            </a:extLst>
          </p:cNvPr>
          <p:cNvSpPr txBox="1">
            <a:spLocks/>
          </p:cNvSpPr>
          <p:nvPr/>
        </p:nvSpPr>
        <p:spPr>
          <a:xfrm>
            <a:off x="684885" y="269662"/>
            <a:ext cx="5216220" cy="1207629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городского округа Жуковский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rial" pitchFamily="34" charset="0"/>
            </a:endParaRPr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31AA9002-CBBE-521E-3B8E-E9639E862D7C}"/>
              </a:ext>
            </a:extLst>
          </p:cNvPr>
          <p:cNvSpPr txBox="1">
            <a:spLocks/>
          </p:cNvSpPr>
          <p:nvPr/>
        </p:nvSpPr>
        <p:spPr>
          <a:xfrm>
            <a:off x="11112000" y="6606000"/>
            <a:ext cx="1080000" cy="252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40BAD2"/>
                </a:solidFill>
                <a:latin typeface="Century Gothic"/>
              </a:rPr>
              <a:t>СЛАЙД </a:t>
            </a:r>
            <a:fld id="{8104C915-17D6-486A-86EC-048CBE10C825}" type="slidenum">
              <a:rPr lang="en-US" sz="1200" b="1" smtClean="0">
                <a:solidFill>
                  <a:srgbClr val="40BAD2"/>
                </a:solidFill>
                <a:latin typeface="Century Gothic"/>
              </a:rPr>
              <a:pPr algn="ctr">
                <a:defRPr/>
              </a:pPr>
              <a:t>42</a:t>
            </a:fld>
            <a:endParaRPr lang="en-US" sz="1200" b="1" dirty="0">
              <a:solidFill>
                <a:srgbClr val="40BAD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591490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rgbClr val="ADE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0524B920-4121-4804-8325-5B473359F71E}"/>
              </a:ext>
            </a:extLst>
          </p:cNvPr>
          <p:cNvSpPr/>
          <p:nvPr/>
        </p:nvSpPr>
        <p:spPr>
          <a:xfrm>
            <a:off x="5873396" y="681197"/>
            <a:ext cx="5400000" cy="1035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2025 год – </a:t>
            </a:r>
            <a:r>
              <a:rPr kumimoji="0" lang="ru-RU" altLang="ko-KR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539,5 млн руб</a:t>
            </a: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., </a:t>
            </a:r>
          </a:p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 том числе: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8" name="Rectangle 21">
            <a:extLst>
              <a:ext uri="{FF2B5EF4-FFF2-40B4-BE49-F238E27FC236}">
                <a16:creationId xmlns:a16="http://schemas.microsoft.com/office/drawing/2014/main" id="{560828CD-B41E-4E28-A337-B23830465E85}"/>
              </a:ext>
            </a:extLst>
          </p:cNvPr>
          <p:cNvSpPr/>
          <p:nvPr/>
        </p:nvSpPr>
        <p:spPr>
          <a:xfrm>
            <a:off x="664566" y="1472761"/>
            <a:ext cx="5364000" cy="1035331"/>
          </a:xfrm>
          <a:prstGeom prst="rect">
            <a:avLst/>
          </a:prstGeom>
          <a:solidFill>
            <a:srgbClr val="A9A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D51FFECC-4248-4903-BD01-645D9ADFDD8A}"/>
              </a:ext>
            </a:extLst>
          </p:cNvPr>
          <p:cNvSpPr txBox="1">
            <a:spLocks/>
          </p:cNvSpPr>
          <p:nvPr/>
        </p:nvSpPr>
        <p:spPr>
          <a:xfrm>
            <a:off x="664566" y="265132"/>
            <a:ext cx="5208830" cy="1207629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городского округа Жуковский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rial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F8E0B2F-0CD2-47B6-87B8-349DA3DB31B5}"/>
              </a:ext>
            </a:extLst>
          </p:cNvPr>
          <p:cNvSpPr/>
          <p:nvPr/>
        </p:nvSpPr>
        <p:spPr>
          <a:xfrm>
            <a:off x="6163436" y="2324861"/>
            <a:ext cx="5400000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Обеспечение мероприятий по переселению граждан из аварийного жилищного фонда в Московской области –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320,2 млн руб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A0D940-68F1-46DE-B1CE-9F54CCDC74D3}"/>
              </a:ext>
            </a:extLst>
          </p:cNvPr>
          <p:cNvSpPr txBox="1"/>
          <p:nvPr/>
        </p:nvSpPr>
        <p:spPr>
          <a:xfrm>
            <a:off x="644244" y="1586197"/>
            <a:ext cx="5323361" cy="738664"/>
          </a:xfrm>
          <a:prstGeom prst="rect">
            <a:avLst/>
          </a:prstGeom>
          <a:noFill/>
        </p:spPr>
        <p:txBody>
          <a:bodyPr wrap="square" lIns="72000" tIns="0" rIns="36000" bIns="0" rtlCol="0" anchor="ctr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«Переселение граждан из аварийного жилищного фонда»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42736D3-AAAA-C059-0F26-659AAB38D74A}"/>
              </a:ext>
            </a:extLst>
          </p:cNvPr>
          <p:cNvGraphicFramePr/>
          <p:nvPr/>
        </p:nvGraphicFramePr>
        <p:xfrm>
          <a:off x="819736" y="2587481"/>
          <a:ext cx="5208830" cy="4266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416C0D1-D8FD-31F0-C96A-BF2A1B599906}"/>
              </a:ext>
            </a:extLst>
          </p:cNvPr>
          <p:cNvSpPr/>
          <p:nvPr/>
        </p:nvSpPr>
        <p:spPr>
          <a:xfrm>
            <a:off x="6163436" y="3848234"/>
            <a:ext cx="5400000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Обеспечение мероприятий по переселению граждан из аварийного жилищного фонда в Московской области, признанного таковым после 1 января 2017 года –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219,3 млн руб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1D732B5F-A8F5-8374-8FA2-AE9587F040C1}"/>
              </a:ext>
            </a:extLst>
          </p:cNvPr>
          <p:cNvSpPr txBox="1">
            <a:spLocks/>
          </p:cNvSpPr>
          <p:nvPr/>
        </p:nvSpPr>
        <p:spPr>
          <a:xfrm>
            <a:off x="11112000" y="6606000"/>
            <a:ext cx="1080000" cy="252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40BAD2"/>
                </a:solidFill>
                <a:latin typeface="Century Gothic"/>
              </a:rPr>
              <a:t>СЛАЙД </a:t>
            </a:r>
            <a:fld id="{8104C915-17D6-486A-86EC-048CBE10C825}" type="slidenum">
              <a:rPr lang="en-US" sz="1200" b="1" smtClean="0">
                <a:solidFill>
                  <a:srgbClr val="40BAD2"/>
                </a:solidFill>
                <a:latin typeface="Century Gothic"/>
              </a:rPr>
              <a:pPr algn="ctr">
                <a:defRPr/>
              </a:pPr>
              <a:t>43</a:t>
            </a:fld>
            <a:endParaRPr lang="en-US" sz="1200" b="1" dirty="0">
              <a:solidFill>
                <a:srgbClr val="40BAD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971704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rgbClr val="ADE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F8E0B2F-0CD2-47B6-87B8-349DA3DB31B5}"/>
              </a:ext>
            </a:extLst>
          </p:cNvPr>
          <p:cNvSpPr/>
          <p:nvPr/>
        </p:nvSpPr>
        <p:spPr>
          <a:xfrm>
            <a:off x="6240387" y="2221984"/>
            <a:ext cx="5400000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EE700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E700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EE700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Обеспечение мероприятий по переселению граждан из аварийного жилищного фонда в Московской области –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E700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320,2 млн руб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EE700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EE7008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A0D940-68F1-46DE-B1CE-9F54CCDC74D3}"/>
              </a:ext>
            </a:extLst>
          </p:cNvPr>
          <p:cNvSpPr txBox="1"/>
          <p:nvPr/>
        </p:nvSpPr>
        <p:spPr>
          <a:xfrm>
            <a:off x="644244" y="1586197"/>
            <a:ext cx="5323361" cy="738664"/>
          </a:xfrm>
          <a:prstGeom prst="rect">
            <a:avLst/>
          </a:prstGeom>
          <a:noFill/>
        </p:spPr>
        <p:txBody>
          <a:bodyPr wrap="square" lIns="72000" tIns="0" rIns="36000" bIns="0" rtlCol="0" anchor="ctr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«Переселение граждан из аварийного жилищного фонда»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DBDFAF7-CADF-F29F-6CDB-A5B396D5E3D1}"/>
              </a:ext>
            </a:extLst>
          </p:cNvPr>
          <p:cNvSpPr/>
          <p:nvPr/>
        </p:nvSpPr>
        <p:spPr>
          <a:xfrm>
            <a:off x="6240387" y="3602312"/>
            <a:ext cx="5400000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Подпрограмма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Обеспечение мероприятий по переселению граждан из аварийного жилищного фонда в Московской области, признанного таковым после 1 января 2017 года – </a:t>
            </a:r>
          </a:p>
          <a:p>
            <a:pPr marL="0" marR="0" lvl="0" indent="0" algn="l" defTabSz="91428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219,3 млн руб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6B3ACD4-94B3-BC78-46E5-CA72E5FE28D2}"/>
              </a:ext>
            </a:extLst>
          </p:cNvPr>
          <p:cNvGraphicFramePr/>
          <p:nvPr/>
        </p:nvGraphicFramePr>
        <p:xfrm>
          <a:off x="-1" y="2590696"/>
          <a:ext cx="6180967" cy="4267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17">
            <a:extLst>
              <a:ext uri="{FF2B5EF4-FFF2-40B4-BE49-F238E27FC236}">
                <a16:creationId xmlns:a16="http://schemas.microsoft.com/office/drawing/2014/main" id="{F9EB2DB6-1E2E-7EE6-6482-B1A389829CCA}"/>
              </a:ext>
            </a:extLst>
          </p:cNvPr>
          <p:cNvSpPr/>
          <p:nvPr/>
        </p:nvSpPr>
        <p:spPr>
          <a:xfrm>
            <a:off x="5987927" y="654305"/>
            <a:ext cx="5400000" cy="1035331"/>
          </a:xfrm>
          <a:prstGeom prst="rect">
            <a:avLst/>
          </a:prstGeom>
          <a:solidFill>
            <a:srgbClr val="A9A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2025 год – </a:t>
            </a:r>
            <a:r>
              <a:rPr kumimoji="0" lang="ru-RU" altLang="ko-KR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539,5 млн руб</a:t>
            </a: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., </a:t>
            </a:r>
          </a:p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 том числе: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4F12F3BB-747A-FC0F-A2C7-43C741BEE7DB}"/>
              </a:ext>
            </a:extLst>
          </p:cNvPr>
          <p:cNvSpPr/>
          <p:nvPr/>
        </p:nvSpPr>
        <p:spPr>
          <a:xfrm>
            <a:off x="758775" y="1509997"/>
            <a:ext cx="5364000" cy="1035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94FEB5E-AF65-9423-AC75-4687E559D1CA}"/>
              </a:ext>
            </a:extLst>
          </p:cNvPr>
          <p:cNvSpPr txBox="1">
            <a:spLocks/>
          </p:cNvSpPr>
          <p:nvPr/>
        </p:nvSpPr>
        <p:spPr>
          <a:xfrm>
            <a:off x="758775" y="302368"/>
            <a:ext cx="5208830" cy="1207629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городского округа Жуковский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12C2D8-F178-B525-878C-5ECE6B1601F6}"/>
              </a:ext>
            </a:extLst>
          </p:cNvPr>
          <p:cNvSpPr txBox="1"/>
          <p:nvPr/>
        </p:nvSpPr>
        <p:spPr>
          <a:xfrm>
            <a:off x="799414" y="1637558"/>
            <a:ext cx="5323361" cy="738664"/>
          </a:xfrm>
          <a:prstGeom prst="rect">
            <a:avLst/>
          </a:prstGeom>
          <a:noFill/>
        </p:spPr>
        <p:txBody>
          <a:bodyPr wrap="square" lIns="72000" tIns="0" rIns="36000" bIns="0" rtlCol="0" anchor="ctr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«Переселение граждан из аварийного жилищного фонда»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F33C2234-D7C8-8ECB-9B33-058A876203B6}"/>
              </a:ext>
            </a:extLst>
          </p:cNvPr>
          <p:cNvSpPr txBox="1">
            <a:spLocks/>
          </p:cNvSpPr>
          <p:nvPr/>
        </p:nvSpPr>
        <p:spPr>
          <a:xfrm>
            <a:off x="11112000" y="6606000"/>
            <a:ext cx="1080000" cy="252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40BAD2"/>
                </a:solidFill>
                <a:latin typeface="Century Gothic"/>
              </a:rPr>
              <a:t>СЛАЙД </a:t>
            </a:r>
            <a:fld id="{8104C915-17D6-486A-86EC-048CBE10C825}" type="slidenum">
              <a:rPr lang="en-US" sz="1200" b="1" smtClean="0">
                <a:solidFill>
                  <a:srgbClr val="40BAD2"/>
                </a:solidFill>
                <a:latin typeface="Century Gothic"/>
              </a:rPr>
              <a:pPr algn="ctr">
                <a:defRPr/>
              </a:pPr>
              <a:t>44</a:t>
            </a:fld>
            <a:endParaRPr lang="en-US" sz="1200" b="1" dirty="0">
              <a:solidFill>
                <a:srgbClr val="40BAD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483173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7">
            <a:extLst>
              <a:ext uri="{FF2B5EF4-FFF2-40B4-BE49-F238E27FC236}">
                <a16:creationId xmlns:a16="http://schemas.microsoft.com/office/drawing/2014/main" id="{06A4B8F7-2C2D-1DA6-7B4C-E91F1AFBDB31}"/>
              </a:ext>
            </a:extLst>
          </p:cNvPr>
          <p:cNvSpPr/>
          <p:nvPr/>
        </p:nvSpPr>
        <p:spPr>
          <a:xfrm>
            <a:off x="5996593" y="409807"/>
            <a:ext cx="5400000" cy="1035331"/>
          </a:xfrm>
          <a:prstGeom prst="rect">
            <a:avLst/>
          </a:prstGeom>
          <a:solidFill>
            <a:srgbClr val="8A7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2025 год – </a:t>
            </a:r>
            <a:r>
              <a:rPr kumimoji="0" lang="ru-RU" altLang="ko-KR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224,7 млн руб</a:t>
            </a: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., </a:t>
            </a:r>
          </a:p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 том числе: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rgbClr val="ADE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A1CF0A-CC82-4B0C-80D9-D2B335C25E7D}"/>
              </a:ext>
            </a:extLst>
          </p:cNvPr>
          <p:cNvSpPr txBox="1"/>
          <p:nvPr/>
        </p:nvSpPr>
        <p:spPr>
          <a:xfrm>
            <a:off x="1029005" y="2359790"/>
            <a:ext cx="5323361" cy="430887"/>
          </a:xfrm>
          <a:prstGeom prst="rect">
            <a:avLst/>
          </a:prstGeom>
          <a:noFill/>
        </p:spPr>
        <p:txBody>
          <a:bodyPr wrap="square" lIns="72000" tIns="0" rIns="36000" bIns="0" rtlCol="0" anchor="ctr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«Здравоохранение»</a:t>
            </a:r>
          </a:p>
        </p:txBody>
      </p:sp>
      <p:sp>
        <p:nvSpPr>
          <p:cNvPr id="18" name="Rectangle 21">
            <a:extLst>
              <a:ext uri="{FF2B5EF4-FFF2-40B4-BE49-F238E27FC236}">
                <a16:creationId xmlns:a16="http://schemas.microsoft.com/office/drawing/2014/main" id="{560828CD-B41E-4E28-A337-B23830465E85}"/>
              </a:ext>
            </a:extLst>
          </p:cNvPr>
          <p:cNvSpPr/>
          <p:nvPr/>
        </p:nvSpPr>
        <p:spPr>
          <a:xfrm>
            <a:off x="739796" y="1132092"/>
            <a:ext cx="5364000" cy="1035331"/>
          </a:xfrm>
          <a:prstGeom prst="rect">
            <a:avLst/>
          </a:prstGeom>
          <a:solidFill>
            <a:srgbClr val="8BE1FF"/>
          </a:solidFill>
          <a:ln w="34925">
            <a:solidFill>
              <a:schemeClr val="bg1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Arial" pitchFamily="34" charset="0"/>
              <a:sym typeface="Roboto Condensed" charset="0"/>
            </a:endParaRPr>
          </a:p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  <a:sym typeface="Roboto Condensed" charset="0"/>
              </a:rPr>
              <a:t>«НАЦИОНАЛЬНЫЕ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  <a:sym typeface="Roboto Condensed" charset="0"/>
              </a:rPr>
              <a:t>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  <a:sym typeface="Roboto Condensed" charset="0"/>
              </a:rPr>
              <a:t>ПРОЕКТЫ» </a:t>
            </a:r>
            <a:b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  <a:sym typeface="Roboto Condensed" charset="0"/>
              </a:rPr>
            </a:b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rial" pitchFamily="34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B935B758-C6F6-D46A-47FB-696389171243}"/>
              </a:ext>
            </a:extLst>
          </p:cNvPr>
          <p:cNvGraphicFramePr/>
          <p:nvPr/>
        </p:nvGraphicFramePr>
        <p:xfrm>
          <a:off x="767893" y="2435707"/>
          <a:ext cx="10628700" cy="4004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Стрелка: шеврон 10">
            <a:extLst>
              <a:ext uri="{FF2B5EF4-FFF2-40B4-BE49-F238E27FC236}">
                <a16:creationId xmlns:a16="http://schemas.microsoft.com/office/drawing/2014/main" id="{28D5C018-CD11-F742-CBF5-CA11899433D2}"/>
              </a:ext>
            </a:extLst>
          </p:cNvPr>
          <p:cNvSpPr/>
          <p:nvPr/>
        </p:nvSpPr>
        <p:spPr>
          <a:xfrm rot="10800000">
            <a:off x="4295550" y="5762611"/>
            <a:ext cx="759178" cy="520563"/>
          </a:xfrm>
          <a:prstGeom prst="chevron">
            <a:avLst/>
          </a:prstGeom>
          <a:solidFill>
            <a:srgbClr val="3C4062"/>
          </a:solidFill>
          <a:ln>
            <a:solidFill>
              <a:srgbClr val="002060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Стрелка: шеврон 12">
            <a:extLst>
              <a:ext uri="{FF2B5EF4-FFF2-40B4-BE49-F238E27FC236}">
                <a16:creationId xmlns:a16="http://schemas.microsoft.com/office/drawing/2014/main" id="{1CBC3471-4E2A-64F9-5609-01B54662AEF0}"/>
              </a:ext>
            </a:extLst>
          </p:cNvPr>
          <p:cNvSpPr/>
          <p:nvPr/>
        </p:nvSpPr>
        <p:spPr>
          <a:xfrm>
            <a:off x="6935468" y="5744218"/>
            <a:ext cx="759178" cy="520563"/>
          </a:xfrm>
          <a:prstGeom prst="chevron">
            <a:avLst/>
          </a:prstGeom>
          <a:solidFill>
            <a:srgbClr val="3C4062"/>
          </a:solidFill>
          <a:ln>
            <a:solidFill>
              <a:srgbClr val="002060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Стрелка: шеврон 13">
            <a:extLst>
              <a:ext uri="{FF2B5EF4-FFF2-40B4-BE49-F238E27FC236}">
                <a16:creationId xmlns:a16="http://schemas.microsoft.com/office/drawing/2014/main" id="{2C41A158-630F-C9F2-6384-F1876709250B}"/>
              </a:ext>
            </a:extLst>
          </p:cNvPr>
          <p:cNvSpPr/>
          <p:nvPr/>
        </p:nvSpPr>
        <p:spPr>
          <a:xfrm rot="10800000">
            <a:off x="1633971" y="5744218"/>
            <a:ext cx="759178" cy="520563"/>
          </a:xfrm>
          <a:prstGeom prst="chevron">
            <a:avLst/>
          </a:prstGeom>
          <a:solidFill>
            <a:srgbClr val="3C4062"/>
          </a:solidFill>
          <a:ln>
            <a:solidFill>
              <a:srgbClr val="002060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DD781BB-5D4C-72AA-B7A7-0C8CB99900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347" y="2692706"/>
            <a:ext cx="2628492" cy="21889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032E1ED-9475-08EC-1857-A5539A1AE0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413" y="2634757"/>
            <a:ext cx="2656833" cy="22929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005B630D-8E2F-043A-9820-4A8079F0BCE6}"/>
              </a:ext>
            </a:extLst>
          </p:cNvPr>
          <p:cNvSpPr txBox="1">
            <a:spLocks/>
          </p:cNvSpPr>
          <p:nvPr/>
        </p:nvSpPr>
        <p:spPr>
          <a:xfrm>
            <a:off x="11112000" y="6606000"/>
            <a:ext cx="1080000" cy="252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40BAD2"/>
                </a:solidFill>
                <a:latin typeface="Century Gothic"/>
              </a:rPr>
              <a:t>СЛАЙД </a:t>
            </a:r>
            <a:fld id="{8104C915-17D6-486A-86EC-048CBE10C825}" type="slidenum">
              <a:rPr lang="en-US" sz="1200" b="1" smtClean="0">
                <a:solidFill>
                  <a:srgbClr val="40BAD2"/>
                </a:solidFill>
                <a:latin typeface="Century Gothic"/>
              </a:rPr>
              <a:pPr algn="ctr">
                <a:defRPr/>
              </a:pPr>
              <a:t>45</a:t>
            </a:fld>
            <a:endParaRPr lang="en-US" sz="1200" b="1" dirty="0">
              <a:solidFill>
                <a:srgbClr val="40BAD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4548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3DBC7A0D-63E8-4C75-9BE7-E262ADFBEB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8098495"/>
              </p:ext>
            </p:extLst>
          </p:nvPr>
        </p:nvGraphicFramePr>
        <p:xfrm>
          <a:off x="11906" y="0"/>
          <a:ext cx="1218009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4197C76-6582-425B-A07B-ECA2CA8A36CA}"/>
              </a:ext>
            </a:extLst>
          </p:cNvPr>
          <p:cNvSpPr txBox="1"/>
          <p:nvPr/>
        </p:nvSpPr>
        <p:spPr>
          <a:xfrm>
            <a:off x="7457812" y="3635355"/>
            <a:ext cx="3066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4 051,7</a:t>
            </a:r>
            <a:r>
              <a:rPr lang="en-US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; 100%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788DE688-3D74-4F00-A806-A5C88F5EE1F4}"/>
              </a:ext>
            </a:extLst>
          </p:cNvPr>
          <p:cNvSpPr/>
          <p:nvPr/>
        </p:nvSpPr>
        <p:spPr bwMode="auto">
          <a:xfrm>
            <a:off x="142614" y="884954"/>
            <a:ext cx="5256000" cy="468000"/>
          </a:xfrm>
          <a:prstGeom prst="roundRect">
            <a:avLst>
              <a:gd name="adj" fmla="val 8698"/>
            </a:avLst>
          </a:prstGeom>
          <a:noFill/>
          <a:ln>
            <a:solidFill>
              <a:srgbClr val="889A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3732328-1D80-4A2C-9D84-6EC9E890963A}"/>
              </a:ext>
            </a:extLst>
          </p:cNvPr>
          <p:cNvSpPr/>
          <p:nvPr/>
        </p:nvSpPr>
        <p:spPr bwMode="auto">
          <a:xfrm>
            <a:off x="142614" y="2326710"/>
            <a:ext cx="5256000" cy="468000"/>
          </a:xfrm>
          <a:prstGeom prst="roundRect">
            <a:avLst>
              <a:gd name="adj" fmla="val 8698"/>
            </a:avLst>
          </a:prstGeom>
          <a:noFill/>
          <a:ln>
            <a:solidFill>
              <a:srgbClr val="13867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215464D-813A-48F7-B649-C96E80D5886C}"/>
              </a:ext>
            </a:extLst>
          </p:cNvPr>
          <p:cNvSpPr/>
          <p:nvPr/>
        </p:nvSpPr>
        <p:spPr bwMode="auto">
          <a:xfrm>
            <a:off x="142614" y="3047588"/>
            <a:ext cx="5256000" cy="468000"/>
          </a:xfrm>
          <a:prstGeom prst="roundRect">
            <a:avLst>
              <a:gd name="adj" fmla="val 8698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E871152-38C3-4111-9B0F-9C84621130E8}"/>
              </a:ext>
            </a:extLst>
          </p:cNvPr>
          <p:cNvSpPr/>
          <p:nvPr/>
        </p:nvSpPr>
        <p:spPr bwMode="auto">
          <a:xfrm>
            <a:off x="142614" y="3768466"/>
            <a:ext cx="5256000" cy="468000"/>
          </a:xfrm>
          <a:prstGeom prst="roundRect">
            <a:avLst>
              <a:gd name="adj" fmla="val 8698"/>
            </a:avLst>
          </a:prstGeom>
          <a:noFill/>
          <a:ln>
            <a:solidFill>
              <a:srgbClr val="5FE8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EEFF99C7-7CDD-4779-BAA5-B1F7BDBAF7A1}"/>
              </a:ext>
            </a:extLst>
          </p:cNvPr>
          <p:cNvSpPr/>
          <p:nvPr/>
        </p:nvSpPr>
        <p:spPr bwMode="auto">
          <a:xfrm>
            <a:off x="142614" y="4489344"/>
            <a:ext cx="5256000" cy="468000"/>
          </a:xfrm>
          <a:prstGeom prst="roundRect">
            <a:avLst>
              <a:gd name="adj" fmla="val 8698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F2F7A6A-EB6C-4BC3-878A-B7FFF75C8F32}"/>
              </a:ext>
            </a:extLst>
          </p:cNvPr>
          <p:cNvSpPr/>
          <p:nvPr/>
        </p:nvSpPr>
        <p:spPr bwMode="auto">
          <a:xfrm>
            <a:off x="142614" y="5931101"/>
            <a:ext cx="5256000" cy="468000"/>
          </a:xfrm>
          <a:prstGeom prst="roundRect">
            <a:avLst>
              <a:gd name="adj" fmla="val 8698"/>
            </a:avLst>
          </a:prstGeom>
          <a:noFill/>
          <a:ln>
            <a:solidFill>
              <a:srgbClr val="F88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CE902B-F465-499A-BD3D-2F18ACEAA412}"/>
              </a:ext>
            </a:extLst>
          </p:cNvPr>
          <p:cNvSpPr txBox="1"/>
          <p:nvPr/>
        </p:nvSpPr>
        <p:spPr>
          <a:xfrm>
            <a:off x="11005635" y="2697"/>
            <a:ext cx="1174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млн рублей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rial" pitchFamily="34" charset="0"/>
            </a:endParaRP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C5A7448C-CDFB-0DB1-1486-B1A3D56AF9FD}"/>
              </a:ext>
            </a:extLst>
          </p:cNvPr>
          <p:cNvSpPr txBox="1">
            <a:spLocks/>
          </p:cNvSpPr>
          <p:nvPr/>
        </p:nvSpPr>
        <p:spPr>
          <a:xfrm>
            <a:off x="11112000" y="6606000"/>
            <a:ext cx="1080000" cy="252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40BAD2"/>
                </a:solidFill>
                <a:latin typeface="Century Gothic"/>
              </a:rPr>
              <a:t>СЛАЙД </a:t>
            </a:r>
            <a:fld id="{8104C915-17D6-486A-86EC-048CBE10C825}" type="slidenum">
              <a:rPr lang="en-US" sz="1200" b="1" smtClean="0">
                <a:solidFill>
                  <a:srgbClr val="40BAD2"/>
                </a:solidFill>
                <a:latin typeface="Century Gothic"/>
              </a:rPr>
              <a:pPr algn="ctr">
                <a:defRPr/>
              </a:pPr>
              <a:t>5</a:t>
            </a:fld>
            <a:endParaRPr lang="en-US" sz="1200" b="1" dirty="0">
              <a:solidFill>
                <a:srgbClr val="40BAD2"/>
              </a:solidFill>
              <a:latin typeface="Century Gothic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57269241-6A06-6E1F-467B-7286AF05DA42}"/>
              </a:ext>
            </a:extLst>
          </p:cNvPr>
          <p:cNvSpPr/>
          <p:nvPr/>
        </p:nvSpPr>
        <p:spPr bwMode="auto">
          <a:xfrm>
            <a:off x="142614" y="1605832"/>
            <a:ext cx="5256000" cy="468000"/>
          </a:xfrm>
          <a:prstGeom prst="roundRect">
            <a:avLst>
              <a:gd name="adj" fmla="val 8698"/>
            </a:avLst>
          </a:prstGeom>
          <a:noFill/>
          <a:ln>
            <a:solidFill>
              <a:srgbClr val="91C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41651EE-6AAE-6BC1-6DE4-A6522C7DBCEF}"/>
              </a:ext>
            </a:extLst>
          </p:cNvPr>
          <p:cNvCxnSpPr>
            <a:cxnSpLocks/>
          </p:cNvCxnSpPr>
          <p:nvPr/>
        </p:nvCxnSpPr>
        <p:spPr>
          <a:xfrm flipH="1">
            <a:off x="7013197" y="4957521"/>
            <a:ext cx="956345" cy="956802"/>
          </a:xfrm>
          <a:prstGeom prst="line">
            <a:avLst/>
          </a:prstGeom>
          <a:ln w="635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9166AB4-C67B-3914-5685-C673007AC53D}"/>
              </a:ext>
            </a:extLst>
          </p:cNvPr>
          <p:cNvSpPr/>
          <p:nvPr/>
        </p:nvSpPr>
        <p:spPr bwMode="auto">
          <a:xfrm>
            <a:off x="142614" y="5210222"/>
            <a:ext cx="5256000" cy="468000"/>
          </a:xfrm>
          <a:prstGeom prst="roundRect">
            <a:avLst>
              <a:gd name="adj" fmla="val 8698"/>
            </a:avLst>
          </a:prstGeom>
          <a:noFill/>
          <a:ln>
            <a:solidFill>
              <a:srgbClr val="FFC9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117DC8B2-ABBD-859C-E345-08A1B777D0D3}"/>
              </a:ext>
            </a:extLst>
          </p:cNvPr>
          <p:cNvCxnSpPr>
            <a:cxnSpLocks/>
          </p:cNvCxnSpPr>
          <p:nvPr/>
        </p:nvCxnSpPr>
        <p:spPr>
          <a:xfrm flipH="1">
            <a:off x="7155809" y="5059438"/>
            <a:ext cx="897622" cy="963857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" name="TextBox 1">
            <a:extLst>
              <a:ext uri="{FF2B5EF4-FFF2-40B4-BE49-F238E27FC236}">
                <a16:creationId xmlns:a16="http://schemas.microsoft.com/office/drawing/2014/main" id="{5F8AAC21-1DF1-18E3-ADE5-E6746AF81E4E}"/>
              </a:ext>
            </a:extLst>
          </p:cNvPr>
          <p:cNvSpPr txBox="1"/>
          <p:nvPr/>
        </p:nvSpPr>
        <p:spPr>
          <a:xfrm rot="4511583">
            <a:off x="8021853" y="1311840"/>
            <a:ext cx="914400" cy="58798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kern="1200" dirty="0"/>
              <a:t>3,5%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08C932-5F23-8559-8D55-E6F010243E71}"/>
              </a:ext>
            </a:extLst>
          </p:cNvPr>
          <p:cNvSpPr txBox="1"/>
          <p:nvPr/>
        </p:nvSpPr>
        <p:spPr>
          <a:xfrm>
            <a:off x="11906" y="0"/>
            <a:ext cx="12180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2800" b="0" i="0" u="none" strike="noStrike" kern="1200" spc="0" baseline="0">
                <a:solidFill>
                  <a:srgbClr val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2800" b="1" spc="50" dirty="0">
                <a:solidFill>
                  <a:schemeClr val="tx2">
                    <a:lumMod val="50000"/>
                  </a:schemeClr>
                </a:solidFill>
              </a:rPr>
              <a:t>СТРУКТУРА НАЛОГОВЫХ ДОХОДОВ ЗА 2025 ГОД</a:t>
            </a:r>
          </a:p>
        </p:txBody>
      </p:sp>
    </p:spTree>
    <p:extLst>
      <p:ext uri="{BB962C8B-B14F-4D97-AF65-F5344CB8AC3E}">
        <p14:creationId xmlns:p14="http://schemas.microsoft.com/office/powerpoint/2010/main" val="494550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3DBC7A0D-63E8-4C75-9BE7-E262ADFBEB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2057352"/>
              </p:ext>
            </p:extLst>
          </p:nvPr>
        </p:nvGraphicFramePr>
        <p:xfrm>
          <a:off x="5953" y="0"/>
          <a:ext cx="1218009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4197C76-6582-425B-A07B-ECA2CA8A36CA}"/>
              </a:ext>
            </a:extLst>
          </p:cNvPr>
          <p:cNvSpPr txBox="1"/>
          <p:nvPr/>
        </p:nvSpPr>
        <p:spPr>
          <a:xfrm>
            <a:off x="6191075" y="3529666"/>
            <a:ext cx="3661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2 530,5</a:t>
            </a:r>
            <a:r>
              <a:rPr lang="en-US" sz="3200" b="1" dirty="0">
                <a:latin typeface="Century Gothic" panose="020B0502020202020204" pitchFamily="34" charset="0"/>
              </a:rPr>
              <a:t>; 100%</a:t>
            </a:r>
            <a:endParaRPr lang="ru-RU" sz="3200" b="1" dirty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A86FD5A7-7F08-4905-9948-219A25EE9965}"/>
              </a:ext>
            </a:extLst>
          </p:cNvPr>
          <p:cNvSpPr/>
          <p:nvPr/>
        </p:nvSpPr>
        <p:spPr bwMode="auto">
          <a:xfrm>
            <a:off x="243282" y="1287667"/>
            <a:ext cx="4680000" cy="360000"/>
          </a:xfrm>
          <a:prstGeom prst="roundRect">
            <a:avLst>
              <a:gd name="adj" fmla="val 8698"/>
            </a:avLst>
          </a:prstGeom>
          <a:noFill/>
          <a:ln>
            <a:solidFill>
              <a:srgbClr val="EE70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F31A6D11-48CC-4FCD-BDEA-645B2E5942BF}"/>
              </a:ext>
            </a:extLst>
          </p:cNvPr>
          <p:cNvSpPr/>
          <p:nvPr/>
        </p:nvSpPr>
        <p:spPr bwMode="auto">
          <a:xfrm>
            <a:off x="243282" y="733741"/>
            <a:ext cx="4680000" cy="360000"/>
          </a:xfrm>
          <a:prstGeom prst="roundRect">
            <a:avLst>
              <a:gd name="adj" fmla="val 8698"/>
            </a:avLst>
          </a:prstGeom>
          <a:noFill/>
          <a:ln>
            <a:solidFill>
              <a:srgbClr val="40BA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91EF474-7CE1-4193-B27C-90D9E795F021}"/>
              </a:ext>
            </a:extLst>
          </p:cNvPr>
          <p:cNvSpPr/>
          <p:nvPr/>
        </p:nvSpPr>
        <p:spPr bwMode="auto">
          <a:xfrm>
            <a:off x="243282" y="1841593"/>
            <a:ext cx="4680000" cy="360000"/>
          </a:xfrm>
          <a:prstGeom prst="roundRect">
            <a:avLst>
              <a:gd name="adj" fmla="val 8698"/>
            </a:avLst>
          </a:prstGeom>
          <a:noFill/>
          <a:ln>
            <a:solidFill>
              <a:srgbClr val="90BB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C1B5FB6-395C-4570-B6C3-42512F94AC29}"/>
              </a:ext>
            </a:extLst>
          </p:cNvPr>
          <p:cNvSpPr/>
          <p:nvPr/>
        </p:nvSpPr>
        <p:spPr bwMode="auto">
          <a:xfrm>
            <a:off x="243282" y="2395519"/>
            <a:ext cx="4680000" cy="360000"/>
          </a:xfrm>
          <a:prstGeom prst="roundRect">
            <a:avLst>
              <a:gd name="adj" fmla="val 8698"/>
            </a:avLst>
          </a:prstGeom>
          <a:noFill/>
          <a:ln>
            <a:solidFill>
              <a:srgbClr val="FAB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3BDC181-8F61-409E-ADDD-3335415EC99B}"/>
              </a:ext>
            </a:extLst>
          </p:cNvPr>
          <p:cNvSpPr/>
          <p:nvPr/>
        </p:nvSpPr>
        <p:spPr bwMode="auto">
          <a:xfrm>
            <a:off x="243282" y="2949445"/>
            <a:ext cx="4680000" cy="360000"/>
          </a:xfrm>
          <a:prstGeom prst="roundRect">
            <a:avLst>
              <a:gd name="adj" fmla="val 8698"/>
            </a:avLst>
          </a:prstGeom>
          <a:noFill/>
          <a:ln>
            <a:solidFill>
              <a:srgbClr val="1AB3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B602C98B-E760-4DEC-8318-223E86A5729C}"/>
              </a:ext>
            </a:extLst>
          </p:cNvPr>
          <p:cNvSpPr/>
          <p:nvPr/>
        </p:nvSpPr>
        <p:spPr bwMode="auto">
          <a:xfrm>
            <a:off x="243282" y="3503371"/>
            <a:ext cx="4680000" cy="360000"/>
          </a:xfrm>
          <a:prstGeom prst="roundRect">
            <a:avLst>
              <a:gd name="adj" fmla="val 8698"/>
            </a:avLst>
          </a:prstGeom>
          <a:noFill/>
          <a:ln>
            <a:solidFill>
              <a:srgbClr val="66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9540AE6-F7EA-4571-8986-5A4CBA7967E7}"/>
              </a:ext>
            </a:extLst>
          </p:cNvPr>
          <p:cNvSpPr/>
          <p:nvPr/>
        </p:nvSpPr>
        <p:spPr bwMode="auto">
          <a:xfrm>
            <a:off x="243282" y="4057297"/>
            <a:ext cx="4680000" cy="360000"/>
          </a:xfrm>
          <a:prstGeom prst="roundRect">
            <a:avLst>
              <a:gd name="adj" fmla="val 8698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B8D2804A-3612-4517-8173-D63CC12D62CC}"/>
              </a:ext>
            </a:extLst>
          </p:cNvPr>
          <p:cNvSpPr/>
          <p:nvPr/>
        </p:nvSpPr>
        <p:spPr bwMode="auto">
          <a:xfrm>
            <a:off x="243282" y="4611223"/>
            <a:ext cx="4680000" cy="360000"/>
          </a:xfrm>
          <a:prstGeom prst="roundRect">
            <a:avLst>
              <a:gd name="adj" fmla="val 8698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0729A85-9B35-4A56-A873-6D701B5CBECF}"/>
              </a:ext>
            </a:extLst>
          </p:cNvPr>
          <p:cNvSpPr/>
          <p:nvPr/>
        </p:nvSpPr>
        <p:spPr bwMode="auto">
          <a:xfrm>
            <a:off x="243282" y="5165149"/>
            <a:ext cx="4680000" cy="360000"/>
          </a:xfrm>
          <a:prstGeom prst="roundRect">
            <a:avLst>
              <a:gd name="adj" fmla="val 8698"/>
            </a:avLst>
          </a:prstGeom>
          <a:noFill/>
          <a:ln>
            <a:solidFill>
              <a:srgbClr val="56701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79C7AFE4-A358-4CE8-909A-88D66309C676}"/>
              </a:ext>
            </a:extLst>
          </p:cNvPr>
          <p:cNvSpPr/>
          <p:nvPr/>
        </p:nvSpPr>
        <p:spPr bwMode="auto">
          <a:xfrm>
            <a:off x="243282" y="5719075"/>
            <a:ext cx="4680000" cy="360000"/>
          </a:xfrm>
          <a:prstGeom prst="roundRect">
            <a:avLst>
              <a:gd name="adj" fmla="val 8698"/>
            </a:avLst>
          </a:prstGeom>
          <a:noFill/>
          <a:ln>
            <a:solidFill>
              <a:srgbClr val="8F43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164DECA-CCCC-4418-A7B7-811016CE3D54}"/>
              </a:ext>
            </a:extLst>
          </p:cNvPr>
          <p:cNvSpPr/>
          <p:nvPr/>
        </p:nvSpPr>
        <p:spPr bwMode="auto">
          <a:xfrm>
            <a:off x="243282" y="6273005"/>
            <a:ext cx="4680000" cy="360000"/>
          </a:xfrm>
          <a:prstGeom prst="roundRect">
            <a:avLst>
              <a:gd name="adj" fmla="val 8698"/>
            </a:avLst>
          </a:prstGeom>
          <a:noFill/>
          <a:ln>
            <a:solidFill>
              <a:srgbClr val="106B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C7D58239-3E24-CA5B-D295-19A2AA863526}"/>
              </a:ext>
            </a:extLst>
          </p:cNvPr>
          <p:cNvSpPr txBox="1">
            <a:spLocks/>
          </p:cNvSpPr>
          <p:nvPr/>
        </p:nvSpPr>
        <p:spPr>
          <a:xfrm>
            <a:off x="11112000" y="6606000"/>
            <a:ext cx="1080000" cy="252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40BAD2"/>
                </a:solidFill>
                <a:latin typeface="Century Gothic"/>
              </a:rPr>
              <a:t>СЛАЙД </a:t>
            </a:r>
            <a:fld id="{8104C915-17D6-486A-86EC-048CBE10C825}" type="slidenum">
              <a:rPr lang="en-US" sz="1200" b="1" smtClean="0">
                <a:solidFill>
                  <a:srgbClr val="40BAD2"/>
                </a:solidFill>
                <a:latin typeface="Century Gothic"/>
              </a:rPr>
              <a:pPr algn="ctr">
                <a:defRPr/>
              </a:pPr>
              <a:t>6</a:t>
            </a:fld>
            <a:endParaRPr lang="en-US" sz="1200" b="1" dirty="0">
              <a:solidFill>
                <a:srgbClr val="40BAD2"/>
              </a:solidFill>
              <a:latin typeface="Century Gothic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A3ED68-1D3B-2ED0-16A6-4C4AEFDF6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3800">
            <a:off x="8345197" y="465044"/>
            <a:ext cx="1175074" cy="39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C34D31-773C-ADBD-2FAF-DBB01CC496A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0830"/>
          <a:stretch>
            <a:fillRect/>
          </a:stretch>
        </p:blipFill>
        <p:spPr>
          <a:xfrm>
            <a:off x="9940864" y="874249"/>
            <a:ext cx="456022" cy="576000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9FD7AE3-4954-5E57-B09D-AAEEAEFEF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155" y="1856092"/>
            <a:ext cx="1188339" cy="29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F0C079A6-E51A-810B-8060-650581421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091" y="2552882"/>
            <a:ext cx="751176" cy="57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4088DC2B-6394-5AF7-5C20-3B833C1F9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4962" y1="18085" x2="54962" y2="18085"/>
                        <a14:foregroundMark x1="12977" y1="46809" x2="12977" y2="46809"/>
                        <a14:foregroundMark x1="14504" y1="41489" x2="14504" y2="41489"/>
                        <a14:foregroundMark x1="14504" y1="39362" x2="14504" y2="39362"/>
                        <a14:foregroundMark x1="80153" y1="47872" x2="80153" y2="47872"/>
                        <a14:foregroundMark x1="61832" y1="46809" x2="32824" y2="47872"/>
                        <a14:foregroundMark x1="27481" y1="75532" x2="27481" y2="75532"/>
                        <a14:foregroundMark x1="73282" y1="47872" x2="22901" y2="35106"/>
                        <a14:foregroundMark x1="59542" y1="70213" x2="59542" y2="70213"/>
                        <a14:foregroundMark x1="59542" y1="70213" x2="73282" y2="58511"/>
                        <a14:foregroundMark x1="19084" y1="36170" x2="20611" y2="55319"/>
                        <a14:foregroundMark x1="79389" y1="44681" x2="71756" y2="53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654" y="3300611"/>
            <a:ext cx="804105" cy="57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AA04161-38C0-968E-31B4-F679057506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52846" y="4082837"/>
            <a:ext cx="1191979" cy="29900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7F79824-3B9A-6D5A-C1ED-FA6220BF8A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886" y="4520766"/>
            <a:ext cx="620296" cy="602260"/>
          </a:xfrm>
          <a:prstGeom prst="rect">
            <a:avLst/>
          </a:prstGeom>
        </p:spPr>
      </p:pic>
      <p:pic>
        <p:nvPicPr>
          <p:cNvPr id="1040" name="Picture 16" descr="Изображение логотипа">
            <a:extLst>
              <a:ext uri="{FF2B5EF4-FFF2-40B4-BE49-F238E27FC236}">
                <a16:creationId xmlns:a16="http://schemas.microsoft.com/office/drawing/2014/main" id="{C4520382-00CC-0AF9-DEB4-910933CDE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329" y="5290563"/>
            <a:ext cx="997380" cy="13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Компания &quot;OZON&quot;">
            <a:extLst>
              <a:ext uri="{FF2B5EF4-FFF2-40B4-BE49-F238E27FC236}">
                <a16:creationId xmlns:a16="http://schemas.microsoft.com/office/drawing/2014/main" id="{0A9BC8F3-3B99-E4BE-75E8-18FF61FA1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759" y="5533858"/>
            <a:ext cx="547121" cy="54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Изображение логотипа">
            <a:extLst>
              <a:ext uri="{FF2B5EF4-FFF2-40B4-BE49-F238E27FC236}">
                <a16:creationId xmlns:a16="http://schemas.microsoft.com/office/drawing/2014/main" id="{D71DB92E-B42E-6FBA-7577-18BF956E0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670" y="6033574"/>
            <a:ext cx="456022" cy="434307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0DB87D-4790-5F7C-5094-F7CA8A42738E}"/>
              </a:ext>
            </a:extLst>
          </p:cNvPr>
          <p:cNvSpPr txBox="1"/>
          <p:nvPr/>
        </p:nvSpPr>
        <p:spPr>
          <a:xfrm>
            <a:off x="11005635" y="2697"/>
            <a:ext cx="1174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млн рублей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932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3DBC7A0D-63E8-4C75-9BE7-E262ADFBEB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552071"/>
              </p:ext>
            </p:extLst>
          </p:nvPr>
        </p:nvGraphicFramePr>
        <p:xfrm>
          <a:off x="20294" y="17579"/>
          <a:ext cx="12180094" cy="6840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7998AEA-429B-FF6D-AA40-86F7D07620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7335826"/>
              </p:ext>
            </p:extLst>
          </p:nvPr>
        </p:nvGraphicFramePr>
        <p:xfrm>
          <a:off x="109055" y="523220"/>
          <a:ext cx="5040000" cy="616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4197C76-6582-425B-A07B-ECA2CA8A36CA}"/>
              </a:ext>
            </a:extLst>
          </p:cNvPr>
          <p:cNvSpPr txBox="1"/>
          <p:nvPr/>
        </p:nvSpPr>
        <p:spPr>
          <a:xfrm>
            <a:off x="6957272" y="3429000"/>
            <a:ext cx="3403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232,0</a:t>
            </a:r>
            <a:r>
              <a:rPr lang="en-US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; 100%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1E88F38-C3DD-4BF8-9EAA-D004601DFC5D}"/>
              </a:ext>
            </a:extLst>
          </p:cNvPr>
          <p:cNvSpPr/>
          <p:nvPr/>
        </p:nvSpPr>
        <p:spPr bwMode="auto">
          <a:xfrm>
            <a:off x="109055" y="919219"/>
            <a:ext cx="5040000" cy="648000"/>
          </a:xfrm>
          <a:prstGeom prst="roundRect">
            <a:avLst>
              <a:gd name="adj" fmla="val 8698"/>
            </a:avLst>
          </a:prstGeom>
          <a:noFill/>
          <a:ln>
            <a:solidFill>
              <a:srgbClr val="90BB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EDE895E-3420-49C1-ACB3-F696F260F9E4}"/>
              </a:ext>
            </a:extLst>
          </p:cNvPr>
          <p:cNvSpPr/>
          <p:nvPr/>
        </p:nvSpPr>
        <p:spPr bwMode="auto">
          <a:xfrm>
            <a:off x="109055" y="1972577"/>
            <a:ext cx="5040000" cy="648000"/>
          </a:xfrm>
          <a:prstGeom prst="roundRect">
            <a:avLst>
              <a:gd name="adj" fmla="val 8698"/>
            </a:avLst>
          </a:prstGeom>
          <a:noFill/>
          <a:ln>
            <a:solidFill>
              <a:srgbClr val="8CD6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4C0226A-1641-4B72-B4E0-4B0FC3396EDA}"/>
              </a:ext>
            </a:extLst>
          </p:cNvPr>
          <p:cNvSpPr/>
          <p:nvPr/>
        </p:nvSpPr>
        <p:spPr bwMode="auto">
          <a:xfrm>
            <a:off x="109055" y="2910284"/>
            <a:ext cx="5040000" cy="648000"/>
          </a:xfrm>
          <a:prstGeom prst="roundRect">
            <a:avLst>
              <a:gd name="adj" fmla="val 8698"/>
            </a:avLst>
          </a:prstGeom>
          <a:noFill/>
          <a:ln>
            <a:solidFill>
              <a:srgbClr val="1F74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9FB9202-B1A5-45CA-AECD-654D1C227F3E}"/>
              </a:ext>
            </a:extLst>
          </p:cNvPr>
          <p:cNvSpPr/>
          <p:nvPr/>
        </p:nvSpPr>
        <p:spPr bwMode="auto">
          <a:xfrm>
            <a:off x="109055" y="3886754"/>
            <a:ext cx="5040000" cy="720000"/>
          </a:xfrm>
          <a:prstGeom prst="roundRect">
            <a:avLst>
              <a:gd name="adj" fmla="val 8698"/>
            </a:avLst>
          </a:prstGeom>
          <a:noFill/>
          <a:ln>
            <a:solidFill>
              <a:srgbClr val="7943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E23C792-9F52-4782-BB65-F3A77635582F}"/>
              </a:ext>
            </a:extLst>
          </p:cNvPr>
          <p:cNvSpPr/>
          <p:nvPr/>
        </p:nvSpPr>
        <p:spPr bwMode="auto">
          <a:xfrm>
            <a:off x="109055" y="4858224"/>
            <a:ext cx="5040000" cy="720000"/>
          </a:xfrm>
          <a:prstGeom prst="roundRect">
            <a:avLst>
              <a:gd name="adj" fmla="val 8698"/>
            </a:avLst>
          </a:prstGeom>
          <a:noFill/>
          <a:ln>
            <a:solidFill>
              <a:srgbClr val="1AB3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736624A0-BD82-3C45-C210-AD5603BB48BA}"/>
              </a:ext>
            </a:extLst>
          </p:cNvPr>
          <p:cNvSpPr txBox="1">
            <a:spLocks/>
          </p:cNvSpPr>
          <p:nvPr/>
        </p:nvSpPr>
        <p:spPr>
          <a:xfrm>
            <a:off x="11112000" y="6606000"/>
            <a:ext cx="1080000" cy="252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40BAD2"/>
                </a:solidFill>
                <a:latin typeface="Century Gothic"/>
              </a:rPr>
              <a:t>СЛАЙД </a:t>
            </a:r>
            <a:fld id="{8104C915-17D6-486A-86EC-048CBE10C825}" type="slidenum">
              <a:rPr lang="en-US" sz="1200" b="1" smtClean="0">
                <a:solidFill>
                  <a:srgbClr val="40BAD2"/>
                </a:solidFill>
                <a:latin typeface="Century Gothic"/>
              </a:rPr>
              <a:pPr algn="ctr">
                <a:defRPr/>
              </a:pPr>
              <a:t>7</a:t>
            </a:fld>
            <a:endParaRPr lang="en-US" sz="1200" b="1" dirty="0">
              <a:solidFill>
                <a:srgbClr val="40BAD2"/>
              </a:solidFill>
              <a:latin typeface="Century Gothic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DCFF733B-FBF9-AC89-9992-D0F69C96683C}"/>
              </a:ext>
            </a:extLst>
          </p:cNvPr>
          <p:cNvSpPr txBox="1"/>
          <p:nvPr/>
        </p:nvSpPr>
        <p:spPr>
          <a:xfrm rot="4548259">
            <a:off x="8953875" y="6091068"/>
            <a:ext cx="720000" cy="453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bg1"/>
                </a:solidFill>
              </a:rPr>
              <a:t>2,2%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299777E7-C7DE-00D6-7910-211F551D7F6E}"/>
              </a:ext>
            </a:extLst>
          </p:cNvPr>
          <p:cNvSpPr txBox="1"/>
          <p:nvPr/>
        </p:nvSpPr>
        <p:spPr>
          <a:xfrm rot="4300135">
            <a:off x="9236435" y="6129867"/>
            <a:ext cx="885269" cy="453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1,5%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07A7CDA0-7FBB-1689-EFC4-715655A59D9C}"/>
              </a:ext>
            </a:extLst>
          </p:cNvPr>
          <p:cNvSpPr/>
          <p:nvPr/>
        </p:nvSpPr>
        <p:spPr bwMode="auto">
          <a:xfrm>
            <a:off x="109055" y="5829692"/>
            <a:ext cx="5040000" cy="576000"/>
          </a:xfrm>
          <a:prstGeom prst="roundRect">
            <a:avLst>
              <a:gd name="adj" fmla="val 8698"/>
            </a:avLst>
          </a:prstGeom>
          <a:noFill/>
          <a:ln>
            <a:solidFill>
              <a:srgbClr val="861C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CD6CDF-EEE6-2076-B90A-6E44DBC2FAE9}"/>
              </a:ext>
            </a:extLst>
          </p:cNvPr>
          <p:cNvSpPr txBox="1"/>
          <p:nvPr/>
        </p:nvSpPr>
        <p:spPr>
          <a:xfrm>
            <a:off x="0" y="0"/>
            <a:ext cx="121717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2800" b="0" i="0" u="none" strike="noStrike" kern="1200" spc="0" baseline="0">
                <a:solidFill>
                  <a:srgbClr val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2800" b="1" spc="50" dirty="0"/>
              <a:t>СТРУКТУРА НЕНАЛОГОВЫХ ДОХОДОВ 2025 ГОД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2DFBAB-874A-FA7D-5236-B2CB48B358CA}"/>
              </a:ext>
            </a:extLst>
          </p:cNvPr>
          <p:cNvSpPr txBox="1"/>
          <p:nvPr/>
        </p:nvSpPr>
        <p:spPr>
          <a:xfrm>
            <a:off x="11005635" y="2697"/>
            <a:ext cx="1174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itchFamily="34" charset="0"/>
              </a:rPr>
              <a:t>млн рублей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024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9EBEFA9B-9BE6-4D4D-BD15-D571F72D32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2419828"/>
              </p:ext>
            </p:extLst>
          </p:nvPr>
        </p:nvGraphicFramePr>
        <p:xfrm>
          <a:off x="0" y="1081950"/>
          <a:ext cx="12180095" cy="5742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7A27B12E-C798-AB5D-D927-700611946905}"/>
              </a:ext>
            </a:extLst>
          </p:cNvPr>
          <p:cNvSpPr txBox="1">
            <a:spLocks/>
          </p:cNvSpPr>
          <p:nvPr/>
        </p:nvSpPr>
        <p:spPr>
          <a:xfrm>
            <a:off x="11112000" y="6606000"/>
            <a:ext cx="1080000" cy="252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40BAD2"/>
                </a:solidFill>
                <a:latin typeface="Century Gothic"/>
              </a:rPr>
              <a:t>СЛАЙД </a:t>
            </a:r>
            <a:fld id="{8104C915-17D6-486A-86EC-048CBE10C825}" type="slidenum">
              <a:rPr lang="en-US" sz="1200" b="1" smtClean="0">
                <a:solidFill>
                  <a:srgbClr val="40BAD2"/>
                </a:solidFill>
                <a:latin typeface="Century Gothic"/>
              </a:rPr>
              <a:pPr algn="ctr">
                <a:defRPr/>
              </a:pPr>
              <a:t>8</a:t>
            </a:fld>
            <a:endParaRPr lang="en-US" sz="1200" b="1" dirty="0">
              <a:solidFill>
                <a:srgbClr val="40BAD2"/>
              </a:solidFill>
              <a:latin typeface="Century Gothic"/>
            </a:endParaRPr>
          </a:p>
        </p:txBody>
      </p:sp>
      <p:sp>
        <p:nvSpPr>
          <p:cNvPr id="3" name="Google Shape;537;p25">
            <a:extLst>
              <a:ext uri="{FF2B5EF4-FFF2-40B4-BE49-F238E27FC236}">
                <a16:creationId xmlns:a16="http://schemas.microsoft.com/office/drawing/2014/main" id="{FEF40141-FF2C-790F-B468-550909EACD47}"/>
              </a:ext>
            </a:extLst>
          </p:cNvPr>
          <p:cNvSpPr txBox="1">
            <a:spLocks/>
          </p:cNvSpPr>
          <p:nvPr/>
        </p:nvSpPr>
        <p:spPr>
          <a:xfrm>
            <a:off x="0" y="167780"/>
            <a:ext cx="12192000" cy="639914"/>
          </a:xfrm>
          <a:prstGeom prst="rect">
            <a:avLst/>
          </a:prstGeom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kern="120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Pts val="1100"/>
              <a:buFontTx/>
              <a:buNone/>
              <a:tabLst/>
              <a:defRPr/>
            </a:pPr>
            <a:r>
              <a:rPr kumimoji="0" lang="ru-RU" sz="2800" b="1" i="0" u="none" strike="noStrike" kern="1200" cap="none" spc="50" normalizeH="0" noProof="0" dirty="0">
                <a:ln>
                  <a:noFill/>
                </a:ln>
                <a:solidFill>
                  <a:srgbClr val="5575B9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СТРУКТУРА И ДИНАМИКА БЕЗВОЗМЕЗДНЫХ ПОСТУПЛЕНИЙ</a:t>
            </a:r>
          </a:p>
        </p:txBody>
      </p:sp>
      <p:cxnSp>
        <p:nvCxnSpPr>
          <p:cNvPr id="4" name="Google Shape;540;p25">
            <a:extLst>
              <a:ext uri="{FF2B5EF4-FFF2-40B4-BE49-F238E27FC236}">
                <a16:creationId xmlns:a16="http://schemas.microsoft.com/office/drawing/2014/main" id="{F2CD95A3-1497-3C6C-BE17-716436020E20}"/>
              </a:ext>
            </a:extLst>
          </p:cNvPr>
          <p:cNvCxnSpPr>
            <a:cxnSpLocks/>
          </p:cNvCxnSpPr>
          <p:nvPr/>
        </p:nvCxnSpPr>
        <p:spPr>
          <a:xfrm>
            <a:off x="161258" y="1265599"/>
            <a:ext cx="11869484" cy="0"/>
          </a:xfrm>
          <a:prstGeom prst="straightConnector1">
            <a:avLst/>
          </a:prstGeom>
          <a:noFill/>
          <a:ln w="38100" cap="flat" cmpd="sng">
            <a:solidFill>
              <a:srgbClr val="A974A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537;p25">
            <a:extLst>
              <a:ext uri="{FF2B5EF4-FFF2-40B4-BE49-F238E27FC236}">
                <a16:creationId xmlns:a16="http://schemas.microsoft.com/office/drawing/2014/main" id="{EFA4307E-C36C-D248-8D6A-69FCC63E18DA}"/>
              </a:ext>
            </a:extLst>
          </p:cNvPr>
          <p:cNvSpPr txBox="1">
            <a:spLocks/>
          </p:cNvSpPr>
          <p:nvPr/>
        </p:nvSpPr>
        <p:spPr>
          <a:xfrm>
            <a:off x="67112" y="876255"/>
            <a:ext cx="12124888" cy="362901"/>
          </a:xfrm>
          <a:prstGeom prst="rect">
            <a:avLst/>
          </a:prstGeom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kern="120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pPr algn="l">
              <a:buSzPts val="1100"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Анализ поступлений в местный бюджет за 2023 – 2025 годы, </a:t>
            </a:r>
            <a:r>
              <a:rPr lang="ru-RU" sz="1800" dirty="0">
                <a:solidFill>
                  <a:schemeClr val="tx2"/>
                </a:solidFill>
                <a:latin typeface="Century Gothic" panose="020B0502020202020204" pitchFamily="34" charset="0"/>
                <a:ea typeface="Montserrat SemiBold"/>
                <a:cs typeface="Montserrat SemiBold"/>
                <a:sym typeface="Montserrat SemiBold"/>
              </a:rPr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3155804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Выноска: двойная изогнутая линия без границы 20">
            <a:extLst>
              <a:ext uri="{FF2B5EF4-FFF2-40B4-BE49-F238E27FC236}">
                <a16:creationId xmlns:a16="http://schemas.microsoft.com/office/drawing/2014/main" id="{22ABF472-79FA-A00C-B073-7C48D8057405}"/>
              </a:ext>
            </a:extLst>
          </p:cNvPr>
          <p:cNvSpPr/>
          <p:nvPr/>
        </p:nvSpPr>
        <p:spPr>
          <a:xfrm rot="11004882" flipH="1" flipV="1">
            <a:off x="6457416" y="1207410"/>
            <a:ext cx="1453537" cy="648000"/>
          </a:xfrm>
          <a:prstGeom prst="callout3">
            <a:avLst>
              <a:gd name="adj1" fmla="val 6022"/>
              <a:gd name="adj2" fmla="val 105393"/>
              <a:gd name="adj3" fmla="val 14399"/>
              <a:gd name="adj4" fmla="val 36139"/>
              <a:gd name="adj5" fmla="val 148081"/>
              <a:gd name="adj6" fmla="val -970"/>
              <a:gd name="adj7" fmla="val 175062"/>
              <a:gd name="adj8" fmla="val -15645"/>
            </a:avLst>
          </a:prstGeom>
          <a:noFill/>
          <a:ln>
            <a:solidFill>
              <a:srgbClr val="A974AC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3" name="Google Shape;183;p18"/>
          <p:cNvSpPr txBox="1">
            <a:spLocks noGrp="1"/>
          </p:cNvSpPr>
          <p:nvPr>
            <p:ph type="title"/>
          </p:nvPr>
        </p:nvSpPr>
        <p:spPr>
          <a:xfrm>
            <a:off x="0" y="114387"/>
            <a:ext cx="12192000" cy="748800"/>
          </a:xfrm>
          <a:prstGeom prst="rect">
            <a:avLst/>
          </a:prstGeom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1100"/>
            </a:pPr>
            <a:r>
              <a:rPr lang="ru-RU" sz="2000" dirty="0"/>
              <a:t>ИНФОРМАЦИЯ ОБ ОБЪЕМЕ И СТРУКТУРЕ СУБСИДИЙ за 2025 год</a:t>
            </a:r>
          </a:p>
        </p:txBody>
      </p:sp>
      <p:sp>
        <p:nvSpPr>
          <p:cNvPr id="185" name="Google Shape;185;p18"/>
          <p:cNvSpPr txBox="1"/>
          <p:nvPr/>
        </p:nvSpPr>
        <p:spPr>
          <a:xfrm>
            <a:off x="9387504" y="541785"/>
            <a:ext cx="2629158" cy="44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ru-RU" kern="0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тыс. рублей</a:t>
            </a:r>
            <a:endParaRPr kern="0" dirty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186" name="Google Shape;186;p18"/>
          <p:cNvCxnSpPr>
            <a:cxnSpLocks/>
          </p:cNvCxnSpPr>
          <p:nvPr/>
        </p:nvCxnSpPr>
        <p:spPr>
          <a:xfrm>
            <a:off x="641340" y="888354"/>
            <a:ext cx="11245458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96" name="Google Shape;196;p18"/>
          <p:cNvGraphicFramePr/>
          <p:nvPr>
            <p:extLst>
              <p:ext uri="{D42A27DB-BD31-4B8C-83A1-F6EECF244321}">
                <p14:modId xmlns:p14="http://schemas.microsoft.com/office/powerpoint/2010/main" val="2007670931"/>
              </p:ext>
            </p:extLst>
          </p:nvPr>
        </p:nvGraphicFramePr>
        <p:xfrm>
          <a:off x="641340" y="1038372"/>
          <a:ext cx="3240000" cy="5273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0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spc="3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Montserrat SemiBold"/>
                          <a:cs typeface="Montserrat SemiBold"/>
                          <a:sym typeface="Montserrat SemiBold"/>
                        </a:rPr>
                        <a:t>СУБСИДИИ:</a:t>
                      </a:r>
                    </a:p>
                  </a:txBody>
                  <a:tcPr marL="121900" marR="121900" marT="121900" marB="121900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ABF">
                        <a:alpha val="475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>
                          <a:solidFill>
                            <a:srgbClr val="ADEA12"/>
                          </a:solidFill>
                          <a:latin typeface="Century Gothic" panose="020B0502020202020204" pitchFamily="34" charset="0"/>
                        </a:rPr>
                        <a:t>Переселение граждан из аварийного </a:t>
                      </a:r>
                      <a:br>
                        <a:rPr lang="ru-RU" sz="1200" b="1" dirty="0">
                          <a:solidFill>
                            <a:srgbClr val="ADEA12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ru-RU" sz="1200" b="1" dirty="0">
                          <a:solidFill>
                            <a:srgbClr val="ADEA12"/>
                          </a:solidFill>
                          <a:latin typeface="Century Gothic" panose="020B0502020202020204" pitchFamily="34" charset="0"/>
                        </a:rPr>
                        <a:t>жилья</a:t>
                      </a:r>
                      <a:endParaRPr sz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108000" marR="72000" marT="72000" marB="72000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>
                          <a:solidFill>
                            <a:srgbClr val="ADEA12"/>
                          </a:solidFill>
                          <a:latin typeface="Century Gothic" panose="020B0502020202020204" pitchFamily="34" charset="0"/>
                        </a:rPr>
                        <a:t>426 604,9</a:t>
                      </a:r>
                      <a:endParaRPr sz="14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845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Формирование современной городской среды</a:t>
                      </a:r>
                      <a:endParaRPr sz="120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108000" marR="72000" marT="72000" marB="72000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64 445,1</a:t>
                      </a:r>
                      <a:endParaRPr sz="140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7152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Организация питания </a:t>
                      </a:r>
                      <a:br>
                        <a:rPr lang="ru-RU" sz="12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для начальных классов государственных и муниципальных школ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3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Оснащение школьных кабинетов </a:t>
                      </a:r>
                      <a:endParaRPr sz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72000" marR="72000" marT="72000" marB="72000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53 165,1</a:t>
                      </a:r>
                      <a:br>
                        <a:rPr lang="ru-RU" sz="14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675,0 </a:t>
                      </a:r>
                      <a:endParaRPr sz="14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>
                          <a:solidFill>
                            <a:srgbClr val="FF6000"/>
                          </a:solidFill>
                          <a:latin typeface="Century Gothic" panose="020B0502020202020204" pitchFamily="34" charset="0"/>
                        </a:rPr>
                        <a:t>Развитие наукоградов РФ</a:t>
                      </a:r>
                      <a:endParaRPr sz="1200" dirty="0">
                        <a:solidFill>
                          <a:srgbClr val="FF6000"/>
                        </a:solidFill>
                        <a:latin typeface="Century Gothic" panose="020B0502020202020204" pitchFamily="34" charset="0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108000" marR="36000" marT="72000" marB="7200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>
                          <a:solidFill>
                            <a:srgbClr val="FF6000"/>
                          </a:solidFill>
                          <a:latin typeface="Century Gothic" panose="020B0502020202020204" pitchFamily="34" charset="0"/>
                        </a:rPr>
                        <a:t>31 963,8 </a:t>
                      </a:r>
                      <a:endParaRPr sz="1400" dirty="0">
                        <a:solidFill>
                          <a:srgbClr val="FF6000"/>
                        </a:solidFill>
                        <a:latin typeface="Century Gothic" panose="020B0502020202020204" pitchFamily="34" charset="0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72000" marR="72000" marT="72000" marB="7200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>
                          <a:solidFill>
                            <a:srgbClr val="18BFDF"/>
                          </a:solidFill>
                          <a:latin typeface="Century Gothic" panose="020B0502020202020204" pitchFamily="34" charset="0"/>
                        </a:rPr>
                        <a:t>Дорожная деятельность и ремонт дворовых территорий </a:t>
                      </a:r>
                      <a:endParaRPr sz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108000" marR="72000" marT="72000" marB="72000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>
                          <a:solidFill>
                            <a:srgbClr val="18BFDF"/>
                          </a:solidFill>
                          <a:latin typeface="Century Gothic" panose="020B0502020202020204" pitchFamily="34" charset="0"/>
                        </a:rPr>
                        <a:t>31 912,6 </a:t>
                      </a:r>
                      <a:endParaRPr sz="14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72000" marR="72000" marT="72000" marB="7200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rgbClr val="FFC000"/>
                          </a:solidFill>
                          <a:latin typeface="Century Gothic" panose="020B0502020202020204" pitchFamily="34" charset="0"/>
                        </a:rPr>
                        <a:t>Поддержка </a:t>
                      </a:r>
                      <a:br>
                        <a:rPr lang="ru-RU" sz="1200" b="1" dirty="0">
                          <a:solidFill>
                            <a:srgbClr val="FFC00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ru-RU" sz="1200" b="1" dirty="0">
                          <a:solidFill>
                            <a:srgbClr val="FFC000"/>
                          </a:solidFill>
                          <a:latin typeface="Century Gothic" panose="020B0502020202020204" pitchFamily="34" charset="0"/>
                        </a:rPr>
                        <a:t>муниципальных </a:t>
                      </a:r>
                      <a:br>
                        <a:rPr lang="ru-RU" sz="1200" b="1" dirty="0">
                          <a:solidFill>
                            <a:srgbClr val="FFC00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ru-RU" sz="1200" b="1" dirty="0">
                          <a:solidFill>
                            <a:srgbClr val="FFC000"/>
                          </a:solidFill>
                          <a:latin typeface="Century Gothic" panose="020B0502020202020204" pitchFamily="34" charset="0"/>
                        </a:rPr>
                        <a:t>театров 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300" b="1" dirty="0">
                        <a:solidFill>
                          <a:srgbClr val="FFC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rgbClr val="FFC000"/>
                          </a:solidFill>
                          <a:latin typeface="Century Gothic" panose="020B0502020202020204" pitchFamily="34" charset="0"/>
                        </a:rPr>
                        <a:t>Модернизация </a:t>
                      </a:r>
                      <a:br>
                        <a:rPr lang="ru-RU" sz="1200" b="1" dirty="0">
                          <a:solidFill>
                            <a:srgbClr val="FFC00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ru-RU" sz="1200" b="1" dirty="0">
                          <a:solidFill>
                            <a:srgbClr val="FFC000"/>
                          </a:solidFill>
                          <a:latin typeface="Century Gothic" panose="020B0502020202020204" pitchFamily="34" charset="0"/>
                        </a:rPr>
                        <a:t>библиотек </a:t>
                      </a:r>
                      <a:endParaRPr sz="1200" dirty="0">
                        <a:solidFill>
                          <a:srgbClr val="FFC000"/>
                        </a:solidFill>
                        <a:latin typeface="Century Gothic" panose="020B0502020202020204" pitchFamily="34" charset="0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72000" marR="72000" marT="72000" marB="72000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400" b="1" i="0" u="none" strike="noStrike" cap="none" dirty="0">
                          <a:solidFill>
                            <a:srgbClr val="FFC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sym typeface="Montserrat Medium"/>
                        </a:rPr>
                        <a:t>8 314,4</a:t>
                      </a:r>
                    </a:p>
                    <a:p>
                      <a:pPr marL="0" marR="0" lvl="0" indent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400" b="1" i="0" u="none" strike="noStrike" cap="none" dirty="0">
                          <a:solidFill>
                            <a:srgbClr val="FFC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sym typeface="Montserrat Medium"/>
                        </a:rPr>
                        <a:t>471,0</a:t>
                      </a:r>
                      <a:endParaRPr sz="1400" b="1" i="0" u="none" strike="noStrike" cap="none" dirty="0">
                        <a:solidFill>
                          <a:srgbClr val="FFC00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  <a:sym typeface="Montserrat Medium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7" name="Google Shape;197;p18"/>
          <p:cNvGraphicFramePr/>
          <p:nvPr>
            <p:extLst>
              <p:ext uri="{D42A27DB-BD31-4B8C-83A1-F6EECF244321}">
                <p14:modId xmlns:p14="http://schemas.microsoft.com/office/powerpoint/2010/main" val="1406415501"/>
              </p:ext>
            </p:extLst>
          </p:nvPr>
        </p:nvGraphicFramePr>
        <p:xfrm>
          <a:off x="8394798" y="1038372"/>
          <a:ext cx="3492000" cy="551523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 spc="3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Montserrat SemiBold"/>
                          <a:cs typeface="Montserrat SemiBold"/>
                          <a:sym typeface="Montserrat SemiBold"/>
                        </a:rPr>
                        <a:t>ПРОЧИЕ СУБСИДИИ:</a:t>
                      </a:r>
                    </a:p>
                  </a:txBody>
                  <a:tcPr marL="121900" marR="121900" marT="121900" marB="121900">
                    <a:lnL w="12700" cap="flat" cmpd="sng" algn="ctr">
                      <a:solidFill>
                        <a:srgbClr val="A97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7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7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7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ABF">
                        <a:alpha val="475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80" b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Montserrat Medium"/>
                          <a:cs typeface="Montserrat Medium"/>
                          <a:sym typeface="Montserrat Medium"/>
                        </a:rPr>
                        <a:t>Строительство и реконструкция теплосетей</a:t>
                      </a:r>
                      <a:endParaRPr sz="1180" b="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A97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A97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sym typeface="Arial"/>
                        </a:rPr>
                        <a:t>127 153,3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A97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7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80" b="0" i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sym typeface="Arial"/>
                        </a:rPr>
                        <a:t>Строительство </a:t>
                      </a:r>
                      <a:r>
                        <a:rPr lang="ru-RU" sz="1180" b="0" i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sym typeface="Montserrat Medium"/>
                        </a:rPr>
                        <a:t>и</a:t>
                      </a:r>
                      <a:r>
                        <a:rPr lang="ru-RU" sz="1180" b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Montserrat Medium"/>
                          <a:cs typeface="Montserrat Medium"/>
                          <a:sym typeface="Montserrat Medium"/>
                        </a:rPr>
                        <a:t> реконструкция</a:t>
                      </a:r>
                      <a:r>
                        <a:rPr lang="ru-RU" sz="1180" b="0" i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sym typeface="Arial"/>
                        </a:rPr>
                        <a:t> объектов теплоснабжения </a:t>
                      </a:r>
                      <a:endParaRPr sz="1180" b="0" i="0" u="none" strike="noStrike" cap="none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A97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sym typeface="Montserrat SemiBold"/>
                        </a:rPr>
                        <a:t>54 760,8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  <a:sym typeface="Montserrat SemiBold"/>
                      </a:endParaRP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A97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80" b="0" i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sym typeface="Montserrat Medium"/>
                        </a:rPr>
                        <a:t>Капитальный ремонт теплосетей</a:t>
                      </a:r>
                      <a:endParaRPr sz="1180" b="0" i="0" u="none" strike="noStrike" cap="none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  <a:sym typeface="Montserrat Medium"/>
                      </a:endParaRPr>
                    </a:p>
                  </a:txBody>
                  <a:tcPr marL="72000" marR="0" marT="36000" marB="36000" anchor="ctr">
                    <a:lnL w="12700" cap="flat" cmpd="sng" algn="ctr">
                      <a:solidFill>
                        <a:srgbClr val="A97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Montserrat SemiBold"/>
                          <a:cs typeface="Montserrat SemiBold"/>
                          <a:sym typeface="Montserrat SemiBold"/>
                        </a:rPr>
                        <a:t>8 106,9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A97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54518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180" b="0" i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Строительство </a:t>
                      </a:r>
                      <a:r>
                        <a:rPr lang="ru-RU" sz="1180" b="0" i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sym typeface="Montserrat Medium"/>
                        </a:rPr>
                        <a:t>и</a:t>
                      </a:r>
                      <a:r>
                        <a:rPr lang="ru-RU" sz="1180" b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Montserrat Medium"/>
                          <a:cs typeface="Montserrat Medium"/>
                          <a:sym typeface="Montserrat Medium"/>
                        </a:rPr>
                        <a:t> реконструкция</a:t>
                      </a:r>
                      <a:r>
                        <a:rPr lang="ru-RU" sz="1180" b="0" i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sym typeface="Arial"/>
                        </a:rPr>
                        <a:t> </a:t>
                      </a:r>
                      <a:r>
                        <a:rPr lang="ru-RU" sz="1180" b="0" i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объектов водоснабжения</a:t>
                      </a:r>
                      <a:endParaRPr sz="1180" b="0" i="0" u="none" strike="noStrike" cap="none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  <a:sym typeface="Montserrat Medium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A97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Montserrat SemiBold"/>
                          <a:cs typeface="Montserrat SemiBold"/>
                          <a:sym typeface="Montserrat SemiBold"/>
                        </a:rPr>
                        <a:t>34 010,0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A97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06219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80" b="0" i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Транспортное обслуживание </a:t>
                      </a:r>
                      <a:endParaRPr sz="1180" b="0" i="0" u="none" strike="noStrike" cap="none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  <a:sym typeface="Montserrat Medium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A97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Montserrat SemiBold"/>
                          <a:cs typeface="Montserrat SemiBold"/>
                          <a:sym typeface="Montserrat SemiBold"/>
                        </a:rPr>
                        <a:t>28 716,9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A97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180" b="0" i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Приобретение музыкальных инструментов </a:t>
                      </a:r>
                      <a:endParaRPr sz="1180" b="0" i="0" u="none" strike="noStrike" cap="none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  <a:sym typeface="Montserrat Medium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A97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Montserrat SemiBold"/>
                          <a:cs typeface="Montserrat SemiBold"/>
                          <a:sym typeface="Montserrat SemiBold"/>
                        </a:rPr>
                        <a:t>11 035,0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A97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180" b="0" i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Укрепление базы спортивных школ</a:t>
                      </a:r>
                      <a:endParaRPr sz="1180" b="0" i="0" u="none" strike="noStrike" cap="none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  <a:sym typeface="Montserrat Medium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A97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Montserrat SemiBold"/>
                          <a:cs typeface="Montserrat SemiBold"/>
                          <a:sym typeface="Montserrat SemiBold"/>
                        </a:rPr>
                        <a:t>3 876,0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A97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2025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180" b="0" i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Поддержка частных дошкольных организаций</a:t>
                      </a:r>
                      <a:endParaRPr sz="1180" b="0" i="0" u="none" strike="noStrike" cap="none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  <a:sym typeface="Montserrat Medium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A97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Montserrat SemiBold"/>
                          <a:cs typeface="Montserrat SemiBold"/>
                          <a:sym typeface="Montserrat SemiBold"/>
                        </a:rPr>
                        <a:t>2 998,1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A97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30243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180" b="0" i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Отдых детей в каникулы </a:t>
                      </a:r>
                      <a:endParaRPr sz="1180" b="0" i="0" u="none" strike="noStrike" cap="none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  <a:sym typeface="Montserrat Medium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A97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Montserrat SemiBold"/>
                          <a:cs typeface="Montserrat SemiBold"/>
                          <a:sym typeface="Montserrat SemiBold"/>
                        </a:rPr>
                        <a:t>5 411,0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A97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068223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180" b="0" i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sym typeface="Montserrat Medium"/>
                        </a:rPr>
                        <a:t>Организация питания </a:t>
                      </a:r>
                      <a:br>
                        <a:rPr lang="ru-RU" sz="1180" b="0" i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sym typeface="Montserrat Medium"/>
                        </a:rPr>
                      </a:br>
                      <a:r>
                        <a:rPr lang="ru-RU" sz="1180" b="0" i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sym typeface="Montserrat Medium"/>
                        </a:rPr>
                        <a:t>для муниципальных школ</a:t>
                      </a: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A97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Montserrat SemiBold"/>
                          <a:cs typeface="Montserrat SemiBold"/>
                          <a:sym typeface="Montserrat SemiBold"/>
                        </a:rPr>
                        <a:t>4 244,0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A97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39759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180" b="0" i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sym typeface="Montserrat Medium"/>
                        </a:rPr>
                        <a:t>Инициативное бюджетирование </a:t>
                      </a:r>
                      <a:endParaRPr sz="1180" b="0" i="0" u="none" strike="noStrike" cap="none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  <a:sym typeface="Montserrat Medium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A97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Montserrat SemiBold"/>
                          <a:cs typeface="Montserrat SemiBold"/>
                          <a:sym typeface="Montserrat SemiBold"/>
                        </a:rPr>
                        <a:t>1 272,4</a:t>
                      </a:r>
                      <a:endParaRPr sz="14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A97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08511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180" b="0" i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sym typeface="Montserrat Medium"/>
                        </a:rPr>
                        <a:t>Благоустройство лесопарковых зон </a:t>
                      </a:r>
                      <a:endParaRPr sz="1180" b="0" i="0" u="none" strike="noStrike" cap="none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  <a:sym typeface="Montserrat Medium"/>
                      </a:endParaRPr>
                    </a:p>
                  </a:txBody>
                  <a:tcPr marL="72000" marR="0" marT="36000" marB="36000" anchor="ctr">
                    <a:lnL w="12700" cap="flat" cmpd="sng" algn="ctr">
                      <a:solidFill>
                        <a:srgbClr val="A97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Montserrat SemiBold"/>
                          <a:cs typeface="Montserrat SemiBold"/>
                          <a:sym typeface="Montserrat SemiBold"/>
                        </a:rPr>
                        <a:t>6 925,5</a:t>
                      </a:r>
                      <a:endParaRPr sz="14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A97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68156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180" b="0" i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sym typeface="Montserrat Medium"/>
                        </a:rPr>
                        <a:t>Содержание МФЦ </a:t>
                      </a:r>
                      <a:endParaRPr sz="1180" b="0" i="0" u="none" strike="noStrike" cap="none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  <a:sym typeface="Montserrat Medium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A97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A97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400" b="0" i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Montserrat SemiBold"/>
                          <a:cs typeface="Montserrat SemiBold"/>
                          <a:sym typeface="Montserrat SemiBold"/>
                        </a:rPr>
                        <a:t>899,0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A97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A97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2941"/>
                  </a:ext>
                </a:extLst>
              </a:tr>
            </a:tbl>
          </a:graphicData>
        </a:graphic>
      </p:graphicFrame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CA718F18-CCA6-39F6-FC27-072BE50749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5541876"/>
              </p:ext>
            </p:extLst>
          </p:nvPr>
        </p:nvGraphicFramePr>
        <p:xfrm>
          <a:off x="4014069" y="1893392"/>
          <a:ext cx="43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0F684EE-924F-46B6-0CC4-8A1B3EA02240}"/>
              </a:ext>
            </a:extLst>
          </p:cNvPr>
          <p:cNvSpPr txBox="1"/>
          <p:nvPr/>
        </p:nvSpPr>
        <p:spPr>
          <a:xfrm>
            <a:off x="180879" y="1650003"/>
            <a:ext cx="36000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ru-RU" dirty="0"/>
              <a:t>🏘️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EFE244-0EFD-8B78-1382-B108579CB29A}"/>
              </a:ext>
            </a:extLst>
          </p:cNvPr>
          <p:cNvSpPr txBox="1"/>
          <p:nvPr/>
        </p:nvSpPr>
        <p:spPr>
          <a:xfrm>
            <a:off x="180879" y="2306456"/>
            <a:ext cx="36000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ru-RU" sz="1800" dirty="0"/>
              <a:t>🌿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081828-1349-F02B-AB61-07557101F34A}"/>
              </a:ext>
            </a:extLst>
          </p:cNvPr>
          <p:cNvSpPr txBox="1"/>
          <p:nvPr/>
        </p:nvSpPr>
        <p:spPr>
          <a:xfrm>
            <a:off x="180879" y="2895333"/>
            <a:ext cx="36000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ru-RU" sz="1800" dirty="0"/>
              <a:t>🍽️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4EE0CC-EE9B-85F8-20C7-6F8B300B52AD}"/>
              </a:ext>
            </a:extLst>
          </p:cNvPr>
          <p:cNvSpPr txBox="1"/>
          <p:nvPr/>
        </p:nvSpPr>
        <p:spPr>
          <a:xfrm>
            <a:off x="180879" y="3626280"/>
            <a:ext cx="360000" cy="3600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ru-RU" sz="1800" dirty="0"/>
              <a:t>📚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CF925F-DCCB-4CEB-6B42-94F9E7F5B14B}"/>
              </a:ext>
            </a:extLst>
          </p:cNvPr>
          <p:cNvSpPr txBox="1"/>
          <p:nvPr/>
        </p:nvSpPr>
        <p:spPr>
          <a:xfrm>
            <a:off x="180879" y="4120395"/>
            <a:ext cx="360000" cy="3600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ru-RU" sz="1800" dirty="0"/>
              <a:t>🏛️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D47D1B-D11E-391D-E6C6-A90C20140A77}"/>
              </a:ext>
            </a:extLst>
          </p:cNvPr>
          <p:cNvSpPr txBox="1"/>
          <p:nvPr/>
        </p:nvSpPr>
        <p:spPr>
          <a:xfrm>
            <a:off x="180879" y="4602723"/>
            <a:ext cx="36000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ru-RU" sz="1800" dirty="0"/>
              <a:t>🚗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869508-892E-C7C8-F28D-AF29273751FB}"/>
              </a:ext>
            </a:extLst>
          </p:cNvPr>
          <p:cNvSpPr txBox="1"/>
          <p:nvPr/>
        </p:nvSpPr>
        <p:spPr>
          <a:xfrm>
            <a:off x="180879" y="5336125"/>
            <a:ext cx="360000" cy="3600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ru-RU" sz="1800" dirty="0"/>
              <a:t>🎭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397F33-7870-5FA1-9ACA-1123F668667C}"/>
              </a:ext>
            </a:extLst>
          </p:cNvPr>
          <p:cNvSpPr txBox="1"/>
          <p:nvPr/>
        </p:nvSpPr>
        <p:spPr>
          <a:xfrm>
            <a:off x="180879" y="5818453"/>
            <a:ext cx="360000" cy="3600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ru-RU" sz="1800" b="1" dirty="0">
                <a:solidFill>
                  <a:srgbClr val="FF6000"/>
                </a:solidFill>
              </a:rPr>
              <a:t>📖</a:t>
            </a:r>
            <a:endParaRPr lang="ru-RU" dirty="0"/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5C5D6CB5-002F-2CB8-A80A-071879BD9937}"/>
              </a:ext>
            </a:extLst>
          </p:cNvPr>
          <p:cNvSpPr/>
          <p:nvPr/>
        </p:nvSpPr>
        <p:spPr>
          <a:xfrm>
            <a:off x="7997741" y="1115912"/>
            <a:ext cx="360000" cy="360000"/>
          </a:xfrm>
          <a:prstGeom prst="rightArrow">
            <a:avLst>
              <a:gd name="adj1" fmla="val 9321"/>
              <a:gd name="adj2" fmla="val 100000"/>
            </a:avLst>
          </a:prstGeom>
          <a:solidFill>
            <a:srgbClr val="B48CB9"/>
          </a:solidFill>
          <a:ln>
            <a:solidFill>
              <a:srgbClr val="A974AC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67340893-17D3-8177-744E-DA12E09AEBDC}"/>
              </a:ext>
            </a:extLst>
          </p:cNvPr>
          <p:cNvSpPr txBox="1">
            <a:spLocks/>
          </p:cNvSpPr>
          <p:nvPr/>
        </p:nvSpPr>
        <p:spPr>
          <a:xfrm>
            <a:off x="11112000" y="6606000"/>
            <a:ext cx="1080000" cy="252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40BAD2"/>
                </a:solidFill>
                <a:latin typeface="Century Gothic"/>
              </a:rPr>
              <a:t>СЛАЙД </a:t>
            </a:r>
            <a:fld id="{8104C915-17D6-486A-86EC-048CBE10C825}" type="slidenum">
              <a:rPr lang="en-US" sz="1200" b="1" smtClean="0">
                <a:solidFill>
                  <a:srgbClr val="40BAD2"/>
                </a:solidFill>
                <a:latin typeface="Century Gothic"/>
              </a:rPr>
              <a:pPr algn="ctr">
                <a:defRPr/>
              </a:pPr>
              <a:t>9</a:t>
            </a:fld>
            <a:endParaRPr lang="en-US" sz="1200" b="1" dirty="0">
              <a:solidFill>
                <a:srgbClr val="40BAD2"/>
              </a:solidFill>
              <a:latin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Рамк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Другая 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heme 19">
  <a:themeElements>
    <a:clrScheme name="Custom 5">
      <a:dk1>
        <a:sysClr val="windowText" lastClr="000000"/>
      </a:dk1>
      <a:lt1>
        <a:sysClr val="window" lastClr="FFFFFF"/>
      </a:lt1>
      <a:dk2>
        <a:srgbClr val="323232"/>
      </a:dk2>
      <a:lt2>
        <a:srgbClr val="FFFFFF"/>
      </a:lt2>
      <a:accent1>
        <a:srgbClr val="3DB9BF"/>
      </a:accent1>
      <a:accent2>
        <a:srgbClr val="69BEA3"/>
      </a:accent2>
      <a:accent3>
        <a:srgbClr val="3F53A0"/>
      </a:accent3>
      <a:accent4>
        <a:srgbClr val="5575B9"/>
      </a:accent4>
      <a:accent5>
        <a:srgbClr val="1A5CA8"/>
      </a:accent5>
      <a:accent6>
        <a:srgbClr val="22254C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19" id="{A4F52219-A6D1-4595-97AB-6A9C75734D10}" vid="{E82C1493-105F-4265-B6A8-5DC5B3437BAF}"/>
    </a:ext>
  </a:extLst>
</a:theme>
</file>

<file path=ppt/theme/theme3.xml><?xml version="1.0" encoding="utf-8"?>
<a:theme xmlns:a="http://schemas.openxmlformats.org/drawingml/2006/main" name="1_Рамка">
  <a:themeElements>
    <a:clrScheme name="Рамк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Другая 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4.xml><?xml version="1.0" encoding="utf-8"?>
<a:theme xmlns:a="http://schemas.openxmlformats.org/drawingml/2006/main" name="Budget Infographics by Slidesgo">
  <a:themeElements>
    <a:clrScheme name="Simple Light">
      <a:dk1>
        <a:srgbClr val="000000"/>
      </a:dk1>
      <a:lt1>
        <a:srgbClr val="FFFFFF"/>
      </a:lt1>
      <a:dk2>
        <a:srgbClr val="D1CABF"/>
      </a:dk2>
      <a:lt2>
        <a:srgbClr val="DE6C5D"/>
      </a:lt2>
      <a:accent1>
        <a:srgbClr val="985651"/>
      </a:accent1>
      <a:accent2>
        <a:srgbClr val="68342E"/>
      </a:accent2>
      <a:accent3>
        <a:srgbClr val="425D4F"/>
      </a:accent3>
      <a:accent4>
        <a:srgbClr val="6F9482"/>
      </a:accent4>
      <a:accent5>
        <a:srgbClr val="A2C3B7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10719</TotalTime>
  <Words>3399</Words>
  <Application>Microsoft Office PowerPoint</Application>
  <PresentationFormat>Широкоэкранный</PresentationFormat>
  <Paragraphs>803</Paragraphs>
  <Slides>45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45</vt:i4>
      </vt:variant>
    </vt:vector>
  </HeadingPairs>
  <TitlesOfParts>
    <vt:vector size="61" baseType="lpstr">
      <vt:lpstr>SimSun-ExtB</vt:lpstr>
      <vt:lpstr>-apple-system</vt:lpstr>
      <vt:lpstr>Arial</vt:lpstr>
      <vt:lpstr>Bahnschrift Light SemiCondensed</vt:lpstr>
      <vt:lpstr>Calibri</vt:lpstr>
      <vt:lpstr>Century Gothic</vt:lpstr>
      <vt:lpstr>Lato</vt:lpstr>
      <vt:lpstr>Montserrat</vt:lpstr>
      <vt:lpstr>Montserrat Medium</vt:lpstr>
      <vt:lpstr>Montserrat SemiBold</vt:lpstr>
      <vt:lpstr>Times New Roman</vt:lpstr>
      <vt:lpstr>Wingdings 2</vt:lpstr>
      <vt:lpstr>Рамка</vt:lpstr>
      <vt:lpstr>Theme 19</vt:lpstr>
      <vt:lpstr>1_Рамка</vt:lpstr>
      <vt:lpstr>Budget Infographics by Slidesgo</vt:lpstr>
      <vt:lpstr>Презентация PowerPoint</vt:lpstr>
      <vt:lpstr>ИСПОЛНЕНИЕ ОСНОВНЫХ ХАРАКТЕРИСТИК БЮДЖЕТА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ОБ ОБЪЕМЕ И СТРУКТУРЕ СУБСИДИЙ за 2025 год</vt:lpstr>
      <vt:lpstr>ИНФОРМАЦИЯ ОБ ОБЪЕМЕ И СТРУКТУРЕ СУБВЕНЦИЙ за 2025 год</vt:lpstr>
      <vt:lpstr>ИНФОРМАЦИЯ ОБ ОБЪЕМЕ И СТРУКТУРЕ МЕЖБЮДЖЕТНЫХ ТРАНСФЕРТАХ  за 2025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Пырх</dc:creator>
  <cp:keywords/>
  <dc:description/>
  <cp:lastModifiedBy>Пырх</cp:lastModifiedBy>
  <cp:revision>1281</cp:revision>
  <cp:lastPrinted>2026-04-10T07:15:26Z</cp:lastPrinted>
  <dcterms:created xsi:type="dcterms:W3CDTF">2018-05-07T03:42:01Z</dcterms:created>
  <dcterms:modified xsi:type="dcterms:W3CDTF">2026-05-27T13:07:33Z</dcterms:modified>
  <cp:category/>
</cp:coreProperties>
</file>