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7" r:id="rId2"/>
    <p:sldId id="354" r:id="rId3"/>
    <p:sldId id="355" r:id="rId4"/>
    <p:sldId id="356" r:id="rId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42" userDrawn="1">
          <p15:clr>
            <a:srgbClr val="A4A3A4"/>
          </p15:clr>
        </p15:guide>
        <p15:guide id="4" pos="1277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orient="horz" pos="39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00"/>
    <a:srgbClr val="FFC32E"/>
    <a:srgbClr val="FFD365"/>
    <a:srgbClr val="E1D473"/>
    <a:srgbClr val="334286"/>
    <a:srgbClr val="E1002B"/>
    <a:srgbClr val="0062BA"/>
    <a:srgbClr val="A21630"/>
    <a:srgbClr val="FFA733"/>
    <a:srgbClr val="D00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6978" autoAdjust="0"/>
  </p:normalViewPr>
  <p:slideViewPr>
    <p:cSldViewPr snapToGrid="0" snapToObjects="1">
      <p:cViewPr>
        <p:scale>
          <a:sx n="90" d="100"/>
          <a:sy n="90" d="100"/>
        </p:scale>
        <p:origin x="-546" y="-90"/>
      </p:cViewPr>
      <p:guideLst>
        <p:guide orient="horz" pos="142"/>
        <p:guide orient="horz" pos="3906"/>
        <p:guide pos="1277"/>
        <p:guide pos="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C26ED47-C479-9645-8FB6-2E7F4DD2862E}" type="datetimeFigureOut">
              <a:rPr lang="ru-RU" smtClean="0"/>
              <a:t>24.11.2022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C8EC475-6065-984E-8A7B-A4F90A032B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0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сидит, дисплей, компьютер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5DDD05CB-2E66-FE41-B90C-3BED6168E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" t="6771" r="65" b="10382"/>
          <a:stretch/>
        </p:blipFill>
        <p:spPr>
          <a:xfrm>
            <a:off x="0" y="-1"/>
            <a:ext cx="12191999" cy="686358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E226F7B9-62D5-2742-9B27-DE7A734B57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68927" y="1295163"/>
            <a:ext cx="838739" cy="9837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97C47BF-43EF-F942-8B55-90BCB0808BB2}"/>
              </a:ext>
            </a:extLst>
          </p:cNvPr>
          <p:cNvSpPr txBox="1"/>
          <p:nvPr userDrawn="1"/>
        </p:nvSpPr>
        <p:spPr>
          <a:xfrm>
            <a:off x="1807068" y="2404122"/>
            <a:ext cx="4381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СЛУЖБА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СТАТИСТИКИ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1AF1070-B945-8D4C-899C-993073D72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1486" y="3845860"/>
            <a:ext cx="4860814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800" dirty="0" smtClean="0"/>
            </a:lvl2pPr>
            <a:lvl3pPr>
              <a:defRPr lang="ru-RU" sz="1800" dirty="0" smtClean="0"/>
            </a:lvl3pPr>
            <a:lvl4pPr>
              <a:defRPr lang="ru-RU" dirty="0" smtClean="0"/>
            </a:lvl4pPr>
            <a:lvl5pPr>
              <a:defRPr lang="ru-RU" dirty="0"/>
            </a:lvl5pPr>
          </a:lstStyle>
          <a:p>
            <a:pPr marL="0" lvl="0"/>
            <a:r>
              <a:rPr lang="ru-RU" dirty="0"/>
              <a:t>Образец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DD92C87E-2341-274B-BF52-A5D44F5B38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88025" y="5527407"/>
            <a:ext cx="5565775" cy="4006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indent="0">
              <a:buNone/>
              <a:defRPr lang="ru-RU" smtClean="0">
                <a:solidFill>
                  <a:srgbClr val="C00000"/>
                </a:solidFill>
                <a:latin typeface="Arial"/>
                <a:cs typeface="Arial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12700" lvl="0">
              <a:spcBef>
                <a:spcPts val="100"/>
              </a:spcBef>
            </a:pPr>
            <a:r>
              <a:rPr lang="ru-RU" dirty="0"/>
              <a:t>Образец текста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C0E2B938-342D-8049-8714-0DBDEFB7B8E6}"/>
              </a:ext>
            </a:extLst>
          </p:cNvPr>
          <p:cNvGrpSpPr/>
          <p:nvPr userDrawn="1"/>
        </p:nvGrpSpPr>
        <p:grpSpPr>
          <a:xfrm>
            <a:off x="11456590" y="4641508"/>
            <a:ext cx="494109" cy="499100"/>
            <a:chOff x="9699205" y="5186438"/>
            <a:chExt cx="440055" cy="444500"/>
          </a:xfrm>
        </p:grpSpPr>
        <p:sp>
          <p:nvSpPr>
            <p:cNvPr id="35" name="object 16">
              <a:extLst>
                <a:ext uri="{FF2B5EF4-FFF2-40B4-BE49-F238E27FC236}">
                  <a16:creationId xmlns:a16="http://schemas.microsoft.com/office/drawing/2014/main" xmlns="" id="{C1AF891F-E358-354D-8AE1-626631524F42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7">
              <a:extLst>
                <a:ext uri="{FF2B5EF4-FFF2-40B4-BE49-F238E27FC236}">
                  <a16:creationId xmlns:a16="http://schemas.microsoft.com/office/drawing/2014/main" xmlns="" id="{3EAFB859-847C-C54D-A042-FD8F8AE9C64B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573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xmlns="" id="{6BCF7F52-C500-194A-8FDB-1C45B1890E6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505DA8AD-1619-444D-90B9-AB4F90627F8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335564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668439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0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в ноутбук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A32F654B-2BB9-1146-B60D-BED70D67F881}"/>
              </a:ext>
            </a:extLst>
          </p:cNvPr>
          <p:cNvSpPr/>
          <p:nvPr userDrawn="1"/>
        </p:nvSpPr>
        <p:spPr>
          <a:xfrm>
            <a:off x="0" y="1577061"/>
            <a:ext cx="8089900" cy="3878316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B740BA1-D2FE-8242-869F-79EFEB1D24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52" t="5550" r="23733" b="2428"/>
          <a:stretch/>
        </p:blipFill>
        <p:spPr>
          <a:xfrm>
            <a:off x="5844746" y="843939"/>
            <a:ext cx="6347254" cy="4943819"/>
          </a:xfrm>
          <a:prstGeom prst="rect">
            <a:avLst/>
          </a:prstGeom>
        </p:spPr>
      </p:pic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480833B5-F2B5-764F-89E3-8D464F7B36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95475" y="1155502"/>
            <a:ext cx="5296525" cy="397619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358566" y="1684750"/>
            <a:ext cx="5862352" cy="3188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object 7">
            <a:extLst>
              <a:ext uri="{FF2B5EF4-FFF2-40B4-BE49-F238E27FC236}">
                <a16:creationId xmlns:a16="http://schemas.microsoft.com/office/drawing/2014/main" xmlns="" id="{515B5E40-509C-674A-A0CE-A82644D303E5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Текст 17">
            <a:extLst>
              <a:ext uri="{FF2B5EF4-FFF2-40B4-BE49-F238E27FC236}">
                <a16:creationId xmlns:a16="http://schemas.microsoft.com/office/drawing/2014/main" xmlns="" id="{0C35332F-46F8-0546-995C-37C104CAD137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227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1C1F4E9-1C6C-1B44-8008-50554A2853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803189"/>
            <a:ext cx="5931243" cy="518962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443882" y="1766887"/>
            <a:ext cx="5339662" cy="332422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xmlns="" id="{6C49A229-F120-BD44-8911-B70221A59A36}"/>
              </a:ext>
            </a:extLst>
          </p:cNvPr>
          <p:cNvSpPr/>
          <p:nvPr userDrawn="1"/>
        </p:nvSpPr>
        <p:spPr>
          <a:xfrm>
            <a:off x="0" y="1538807"/>
            <a:ext cx="259491" cy="371838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1125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1C1F4E9-1C6C-1B44-8008-50554A2853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2047" y="1289167"/>
            <a:ext cx="5506072" cy="4279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443882" y="1289168"/>
            <a:ext cx="5339662" cy="427966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xmlns="" id="{C4CAAF58-D51D-2F45-BC38-B4EAB0CFADC2}"/>
              </a:ext>
            </a:extLst>
          </p:cNvPr>
          <p:cNvSpPr/>
          <p:nvPr userDrawn="1"/>
        </p:nvSpPr>
        <p:spPr>
          <a:xfrm>
            <a:off x="5671752" y="1289166"/>
            <a:ext cx="259491" cy="4279663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endParaRPr dirty="0"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xmlns="" id="{B780F91E-59E4-7E41-8159-0A9695B37680}"/>
              </a:ext>
            </a:extLst>
          </p:cNvPr>
          <p:cNvSpPr/>
          <p:nvPr userDrawn="1"/>
        </p:nvSpPr>
        <p:spPr>
          <a:xfrm>
            <a:off x="0" y="1289165"/>
            <a:ext cx="259491" cy="4279663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6595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изображен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1C1F4E9-1C6C-1B44-8008-50554A2853D5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" y="867918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745892" y="1569806"/>
            <a:ext cx="6037652" cy="371838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xmlns="" id="{B9A9E15C-3FB6-A548-B181-7143DD44330D}"/>
              </a:ext>
            </a:extLst>
          </p:cNvPr>
          <p:cNvSpPr/>
          <p:nvPr userDrawn="1"/>
        </p:nvSpPr>
        <p:spPr>
          <a:xfrm>
            <a:off x="4997057" y="1569805"/>
            <a:ext cx="259491" cy="371838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xmlns="" id="{0ADFD737-0167-A84C-B53A-A3E2BDFC439C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2497868" y="867918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xmlns="" id="{BA995731-197A-2943-ACA8-4659E7D0E367}"/>
              </a:ext>
            </a:extLst>
          </p:cNvPr>
          <p:cNvSpPr>
            <a:spLocks noGrp="1" noChangeAspect="1"/>
          </p:cNvSpPr>
          <p:nvPr userDrawn="1">
            <p:ph type="pic" sz="quarter" idx="14"/>
          </p:nvPr>
        </p:nvSpPr>
        <p:spPr>
          <a:xfrm>
            <a:off x="0" y="3362954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xmlns="" id="{095DDF4D-5A25-9F40-9557-8ED2090DC538}"/>
              </a:ext>
            </a:extLst>
          </p:cNvPr>
          <p:cNvSpPr>
            <a:spLocks noGrp="1" noChangeAspect="1"/>
          </p:cNvSpPr>
          <p:nvPr userDrawn="1">
            <p:ph type="pic" sz="quarter" idx="15"/>
          </p:nvPr>
        </p:nvSpPr>
        <p:spPr>
          <a:xfrm>
            <a:off x="2497868" y="3362954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7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слайд под табл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80736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4795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0560CFF3-0F6B-EE47-8233-2752BA7C190C}"/>
              </a:ext>
            </a:extLst>
          </p:cNvPr>
          <p:cNvSpPr/>
          <p:nvPr userDrawn="1"/>
        </p:nvSpPr>
        <p:spPr>
          <a:xfrm>
            <a:off x="0" y="1705727"/>
            <a:ext cx="12192000" cy="4492997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dirty="0">
              <a:highlight>
                <a:srgbClr val="345074"/>
              </a:highlight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xmlns="" id="{2E9797C7-8447-7949-8633-B9C1F8C8B7D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Текст 17">
            <a:extLst>
              <a:ext uri="{FF2B5EF4-FFF2-40B4-BE49-F238E27FC236}">
                <a16:creationId xmlns:a16="http://schemas.microsoft.com/office/drawing/2014/main" xmlns="" id="{65282F85-5E1C-A643-B6D1-764B9457ED3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4907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FBDE76DB-A8FB-674B-86CB-3C735C2794DB}"/>
              </a:ext>
            </a:extLst>
          </p:cNvPr>
          <p:cNvSpPr/>
          <p:nvPr userDrawn="1"/>
        </p:nvSpPr>
        <p:spPr>
          <a:xfrm>
            <a:off x="0" y="1473035"/>
            <a:ext cx="12192000" cy="5384966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dirty="0">
              <a:highlight>
                <a:srgbClr val="345074"/>
              </a:highlight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xmlns="" id="{D6E06661-EB7F-9A4F-ABE0-E508C3AF0496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Текст 17">
            <a:extLst>
              <a:ext uri="{FF2B5EF4-FFF2-40B4-BE49-F238E27FC236}">
                <a16:creationId xmlns:a16="http://schemas.microsoft.com/office/drawing/2014/main" xmlns="" id="{BA39ABDA-F5E8-8E4A-9F54-A6F49EE67CC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859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6F2A08B-66B9-5F42-9C20-4975C2E6BB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9" r="23284"/>
          <a:stretch/>
        </p:blipFill>
        <p:spPr>
          <a:xfrm>
            <a:off x="12699" y="-1"/>
            <a:ext cx="5532724" cy="6848977"/>
          </a:xfrm>
          <a:prstGeom prst="rect">
            <a:avLst/>
          </a:prstGeom>
        </p:spPr>
      </p:pic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01840757-1A8F-8940-BE11-7CD26EE44EBD}"/>
              </a:ext>
            </a:extLst>
          </p:cNvPr>
          <p:cNvSpPr/>
          <p:nvPr userDrawn="1"/>
        </p:nvSpPr>
        <p:spPr>
          <a:xfrm>
            <a:off x="0" y="4380"/>
            <a:ext cx="5532724" cy="6853620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  <a:alpha val="57000"/>
                </a:schemeClr>
              </a:gs>
              <a:gs pos="100000">
                <a:schemeClr val="tx2">
                  <a:lumMod val="50000"/>
                  <a:alpha val="48000"/>
                </a:schemeClr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xmlns="" id="{4F1E6446-080F-6744-BA0A-A2185B987FC3}"/>
              </a:ext>
            </a:extLst>
          </p:cNvPr>
          <p:cNvSpPr/>
          <p:nvPr userDrawn="1"/>
        </p:nvSpPr>
        <p:spPr>
          <a:xfrm>
            <a:off x="-395" y="9023"/>
            <a:ext cx="5545817" cy="1299364"/>
          </a:xfrm>
          <a:prstGeom prst="rect">
            <a:avLst/>
          </a:prstGeom>
          <a:blipFill dpi="0" rotWithShape="1">
            <a:blip r:embed="rId3" cstate="print">
              <a:alphaModFix amt="50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3">
            <a:extLst>
              <a:ext uri="{FF2B5EF4-FFF2-40B4-BE49-F238E27FC236}">
                <a16:creationId xmlns:a16="http://schemas.microsoft.com/office/drawing/2014/main" xmlns="" id="{FF746D93-968B-0A4F-9742-5AFBFB36E8A1}"/>
              </a:ext>
            </a:extLst>
          </p:cNvPr>
          <p:cNvSpPr/>
          <p:nvPr userDrawn="1"/>
        </p:nvSpPr>
        <p:spPr>
          <a:xfrm>
            <a:off x="12698" y="5558636"/>
            <a:ext cx="5532724" cy="1299364"/>
          </a:xfrm>
          <a:prstGeom prst="rect">
            <a:avLst/>
          </a:prstGeom>
          <a:blipFill dpi="0" rotWithShape="1">
            <a:blip r:embed="rId3" cstate="print">
              <a:alphaModFix amt="39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8F43CCF-0C8C-B749-9C98-DED4A3D4F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4964DB4B-B7EC-3D47-A179-1426679A7A13}"/>
              </a:ext>
            </a:extLst>
          </p:cNvPr>
          <p:cNvGrpSpPr/>
          <p:nvPr userDrawn="1"/>
        </p:nvGrpSpPr>
        <p:grpSpPr>
          <a:xfrm>
            <a:off x="11697890" y="5699624"/>
            <a:ext cx="494109" cy="499100"/>
            <a:chOff x="9699205" y="5186438"/>
            <a:chExt cx="440055" cy="444500"/>
          </a:xfrm>
        </p:grpSpPr>
        <p:sp>
          <p:nvSpPr>
            <p:cNvPr id="5" name="object 16">
              <a:extLst>
                <a:ext uri="{FF2B5EF4-FFF2-40B4-BE49-F238E27FC236}">
                  <a16:creationId xmlns:a16="http://schemas.microsoft.com/office/drawing/2014/main" xmlns="" id="{9E747D6A-7EA4-7342-BF64-4108572BCA2F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7">
              <a:extLst>
                <a:ext uri="{FF2B5EF4-FFF2-40B4-BE49-F238E27FC236}">
                  <a16:creationId xmlns:a16="http://schemas.microsoft.com/office/drawing/2014/main" xmlns="" id="{2FD602E7-D3D4-E74F-A1CD-F4B66EB3A131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7">
            <a:extLst>
              <a:ext uri="{FF2B5EF4-FFF2-40B4-BE49-F238E27FC236}">
                <a16:creationId xmlns:a16="http://schemas.microsoft.com/office/drawing/2014/main" xmlns="" id="{779541B8-14F7-6144-BB99-31217AC29512}"/>
              </a:ext>
            </a:extLst>
          </p:cNvPr>
          <p:cNvSpPr/>
          <p:nvPr userDrawn="1"/>
        </p:nvSpPr>
        <p:spPr>
          <a:xfrm>
            <a:off x="5087275" y="1308387"/>
            <a:ext cx="459073" cy="4250249"/>
          </a:xfrm>
          <a:custGeom>
            <a:avLst/>
            <a:gdLst/>
            <a:ahLst/>
            <a:cxnLst/>
            <a:rect l="l" t="t" r="r" b="b"/>
            <a:pathLst>
              <a:path w="405764" h="3338195">
                <a:moveTo>
                  <a:pt x="405536" y="3337890"/>
                </a:moveTo>
                <a:lnTo>
                  <a:pt x="0" y="3337890"/>
                </a:lnTo>
                <a:lnTo>
                  <a:pt x="0" y="0"/>
                </a:lnTo>
                <a:lnTo>
                  <a:pt x="405536" y="0"/>
                </a:lnTo>
                <a:lnTo>
                  <a:pt x="405536" y="333789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0EB0EF1-D970-7241-BD5D-AE63BD22BB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1875" y="105218"/>
            <a:ext cx="917338" cy="107589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777D55F-3E95-904E-BFBB-D0759B65BA24}"/>
              </a:ext>
            </a:extLst>
          </p:cNvPr>
          <p:cNvSpPr txBox="1"/>
          <p:nvPr userDrawn="1"/>
        </p:nvSpPr>
        <p:spPr>
          <a:xfrm>
            <a:off x="1741233" y="457347"/>
            <a:ext cx="3831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СЛУЖБА</a:t>
            </a:r>
          </a:p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СТАТИСТИКИ</a:t>
            </a: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xmlns="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1400375"/>
            <a:ext cx="3937000" cy="398780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72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6"/>
          <p:cNvSpPr/>
          <p:nvPr userDrawn="1"/>
        </p:nvSpPr>
        <p:spPr>
          <a:xfrm>
            <a:off x="4964" y="5137"/>
            <a:ext cx="5557600" cy="6845833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sz="2111"/>
          </a:p>
        </p:txBody>
      </p:sp>
      <p:sp>
        <p:nvSpPr>
          <p:cNvPr id="15" name="object 7"/>
          <p:cNvSpPr/>
          <p:nvPr userDrawn="1"/>
        </p:nvSpPr>
        <p:spPr>
          <a:xfrm>
            <a:off x="5086749" y="1410097"/>
            <a:ext cx="475816" cy="4035914"/>
          </a:xfrm>
          <a:custGeom>
            <a:avLst/>
            <a:gdLst/>
            <a:ahLst/>
            <a:cxnLst/>
            <a:rect l="l" t="t" r="r" b="b"/>
            <a:pathLst>
              <a:path w="405764" h="3338195">
                <a:moveTo>
                  <a:pt x="405536" y="3337890"/>
                </a:moveTo>
                <a:lnTo>
                  <a:pt x="0" y="3337890"/>
                </a:lnTo>
                <a:lnTo>
                  <a:pt x="0" y="0"/>
                </a:lnTo>
                <a:lnTo>
                  <a:pt x="405536" y="0"/>
                </a:lnTo>
                <a:lnTo>
                  <a:pt x="405536" y="333789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sz="2111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8F43CCF-0C8C-B749-9C98-DED4A3D4F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xmlns="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1400375"/>
            <a:ext cx="3937000" cy="398780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11697890" y="5699624"/>
            <a:ext cx="494109" cy="499100"/>
            <a:chOff x="11697890" y="5699624"/>
            <a:chExt cx="494109" cy="499100"/>
          </a:xfrm>
        </p:grpSpPr>
        <p:sp>
          <p:nvSpPr>
            <p:cNvPr id="24" name="object 16">
              <a:extLst>
                <a:ext uri="{FF2B5EF4-FFF2-40B4-BE49-F238E27FC236}">
                  <a16:creationId xmlns:a16="http://schemas.microsoft.com/office/drawing/2014/main" xmlns="" id="{9E747D6A-7EA4-7342-BF64-4108572BCA2F}"/>
                </a:ext>
              </a:extLst>
            </p:cNvPr>
            <p:cNvSpPr/>
            <p:nvPr/>
          </p:nvSpPr>
          <p:spPr>
            <a:xfrm>
              <a:off x="11697890" y="5699624"/>
              <a:ext cx="494109" cy="4991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7">
              <a:extLst>
                <a:ext uri="{FF2B5EF4-FFF2-40B4-BE49-F238E27FC236}">
                  <a16:creationId xmlns:a16="http://schemas.microsoft.com/office/drawing/2014/main" xmlns="" id="{2FD602E7-D3D4-E74F-A1CD-F4B66EB3A131}"/>
                </a:ext>
              </a:extLst>
            </p:cNvPr>
            <p:cNvSpPr/>
            <p:nvPr/>
          </p:nvSpPr>
          <p:spPr>
            <a:xfrm>
              <a:off x="11877612" y="5818578"/>
              <a:ext cx="153579" cy="2884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7889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:a16="http://schemas.microsoft.com/office/drawing/2014/main" xmlns="" id="{D8863855-8BDF-4E45-809B-F11F7FD06B41}"/>
              </a:ext>
            </a:extLst>
          </p:cNvPr>
          <p:cNvSpPr/>
          <p:nvPr userDrawn="1"/>
        </p:nvSpPr>
        <p:spPr>
          <a:xfrm>
            <a:off x="-1" y="1894302"/>
            <a:ext cx="7035799" cy="3069396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162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 descr="Изображение выглядит как внутренний, потолок, окно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DBF9D9E1-A88A-4140-990C-66A04C293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2" b="3491"/>
          <a:stretch/>
        </p:blipFill>
        <p:spPr>
          <a:xfrm>
            <a:off x="497237" y="779143"/>
            <a:ext cx="6084007" cy="5001525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xmlns="" id="{4DC73FA9-CFCC-4349-9EBF-D22E76F9EBCE}"/>
              </a:ext>
            </a:extLst>
          </p:cNvPr>
          <p:cNvSpPr/>
          <p:nvPr userDrawn="1"/>
        </p:nvSpPr>
        <p:spPr>
          <a:xfrm>
            <a:off x="497236" y="777912"/>
            <a:ext cx="6084007" cy="5001525"/>
          </a:xfrm>
          <a:prstGeom prst="rect">
            <a:avLst/>
          </a:prstGeom>
          <a:solidFill>
            <a:srgbClr val="0051B2">
              <a:alpha val="44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FD3DD10-149B-3C4C-814A-672DF38151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9871" y="3493453"/>
            <a:ext cx="5611369" cy="234016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191EFDB1-31C8-A24D-B7A0-047D82885C57}"/>
              </a:ext>
            </a:extLst>
          </p:cNvPr>
          <p:cNvCxnSpPr>
            <a:cxnSpLocks/>
          </p:cNvCxnSpPr>
          <p:nvPr userDrawn="1"/>
        </p:nvCxnSpPr>
        <p:spPr>
          <a:xfrm>
            <a:off x="832990" y="839824"/>
            <a:ext cx="0" cy="499379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9C8250D7-700B-E84D-8FE4-305D47C9E91B}"/>
              </a:ext>
            </a:extLst>
          </p:cNvPr>
          <p:cNvCxnSpPr>
            <a:cxnSpLocks/>
          </p:cNvCxnSpPr>
          <p:nvPr userDrawn="1"/>
        </p:nvCxnSpPr>
        <p:spPr>
          <a:xfrm>
            <a:off x="4429192" y="777912"/>
            <a:ext cx="0" cy="270361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7E7D69D9-1F8F-FA49-A200-B39D17A9DE68}"/>
              </a:ext>
            </a:extLst>
          </p:cNvPr>
          <p:cNvCxnSpPr>
            <a:cxnSpLocks/>
          </p:cNvCxnSpPr>
          <p:nvPr userDrawn="1"/>
        </p:nvCxnSpPr>
        <p:spPr>
          <a:xfrm>
            <a:off x="2251618" y="2244553"/>
            <a:ext cx="0" cy="124890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C58F501F-69CE-BA47-A198-563B3F244258}"/>
              </a:ext>
            </a:extLst>
          </p:cNvPr>
          <p:cNvSpPr/>
          <p:nvPr userDrawn="1"/>
        </p:nvSpPr>
        <p:spPr>
          <a:xfrm>
            <a:off x="753018" y="48961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B797CEC3-3C0E-BF40-A6EC-9734EEE77799}"/>
              </a:ext>
            </a:extLst>
          </p:cNvPr>
          <p:cNvSpPr/>
          <p:nvPr userDrawn="1"/>
        </p:nvSpPr>
        <p:spPr>
          <a:xfrm>
            <a:off x="2162718" y="34229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84B4724E-B60A-954B-8A4E-FA9A7CE72886}"/>
              </a:ext>
            </a:extLst>
          </p:cNvPr>
          <p:cNvSpPr/>
          <p:nvPr userDrawn="1"/>
        </p:nvSpPr>
        <p:spPr>
          <a:xfrm>
            <a:off x="4347118" y="6924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xmlns="" id="{041657FF-1B3C-C242-ADB0-148F6CA9EF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1579" y="1801607"/>
            <a:ext cx="4272892" cy="307022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ts val="5200"/>
              </a:lnSpc>
              <a:buNone/>
              <a:defRPr sz="5000">
                <a:solidFill>
                  <a:srgbClr val="E10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xmlns="" id="{60D482BB-06C7-7D43-A4B6-067B00C7448E}"/>
              </a:ext>
            </a:extLst>
          </p:cNvPr>
          <p:cNvSpPr/>
          <p:nvPr/>
        </p:nvSpPr>
        <p:spPr>
          <a:xfrm>
            <a:off x="7291579" y="5280337"/>
            <a:ext cx="494109" cy="499100"/>
          </a:xfrm>
          <a:custGeom>
            <a:avLst/>
            <a:gdLst/>
            <a:ahLst/>
            <a:cxnLst/>
            <a:rect l="l" t="t" r="r" b="b"/>
            <a:pathLst>
              <a:path w="440054" h="444500">
                <a:moveTo>
                  <a:pt x="0" y="0"/>
                </a:moveTo>
                <a:lnTo>
                  <a:pt x="439940" y="0"/>
                </a:lnTo>
                <a:lnTo>
                  <a:pt x="439940" y="444118"/>
                </a:lnTo>
                <a:lnTo>
                  <a:pt x="0" y="444118"/>
                </a:lnTo>
                <a:lnTo>
                  <a:pt x="0" y="0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xmlns="" id="{DDF917D5-710B-2741-B703-C610905EA05E}"/>
              </a:ext>
            </a:extLst>
          </p:cNvPr>
          <p:cNvSpPr/>
          <p:nvPr/>
        </p:nvSpPr>
        <p:spPr>
          <a:xfrm>
            <a:off x="7471301" y="5399291"/>
            <a:ext cx="153579" cy="288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81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внутренний, сталь, сидит, больш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59921AD6-BEED-C345-94DF-5CEF17415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" r="-65" b="17728"/>
          <a:stretch/>
        </p:blipFill>
        <p:spPr>
          <a:xfrm>
            <a:off x="1" y="9644"/>
            <a:ext cx="12191999" cy="6863589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D43F7883-713A-5147-9DF0-FE09901D61FC}"/>
              </a:ext>
            </a:extLst>
          </p:cNvPr>
          <p:cNvSpPr/>
          <p:nvPr userDrawn="1"/>
        </p:nvSpPr>
        <p:spPr>
          <a:xfrm>
            <a:off x="0" y="-1"/>
            <a:ext cx="12192000" cy="6882878"/>
          </a:xfrm>
          <a:prstGeom prst="rect">
            <a:avLst/>
          </a:prstGeom>
          <a:solidFill>
            <a:srgbClr val="0051B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25400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7" name="Полилиния 16">
            <a:extLst>
              <a:ext uri="{FF2B5EF4-FFF2-40B4-BE49-F238E27FC236}">
                <a16:creationId xmlns:a16="http://schemas.microsoft.com/office/drawing/2014/main" xmlns="" id="{27816AD4-2F7A-1A4B-81F5-AB004BF47F0F}"/>
              </a:ext>
            </a:extLst>
          </p:cNvPr>
          <p:cNvSpPr/>
          <p:nvPr userDrawn="1"/>
        </p:nvSpPr>
        <p:spPr>
          <a:xfrm>
            <a:off x="159532" y="1777703"/>
            <a:ext cx="3573395" cy="2497487"/>
          </a:xfrm>
          <a:custGeom>
            <a:avLst/>
            <a:gdLst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66570"/>
              <a:gd name="connsiteY0" fmla="*/ 0 h 1059877"/>
              <a:gd name="connsiteX1" fmla="*/ 1041400 w 1166570"/>
              <a:gd name="connsiteY1" fmla="*/ 977900 h 1059877"/>
              <a:gd name="connsiteX2" fmla="*/ 1147797 w 1166570"/>
              <a:gd name="connsiteY2" fmla="*/ 1004469 h 1059877"/>
              <a:gd name="connsiteX0" fmla="*/ 0 w 1210622"/>
              <a:gd name="connsiteY0" fmla="*/ 0 h 1014511"/>
              <a:gd name="connsiteX1" fmla="*/ 1041400 w 1210622"/>
              <a:gd name="connsiteY1" fmla="*/ 977900 h 1014511"/>
              <a:gd name="connsiteX2" fmla="*/ 1208391 w 1210622"/>
              <a:gd name="connsiteY2" fmla="*/ 822778 h 1014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0622" h="1014511">
                <a:moveTo>
                  <a:pt x="0" y="0"/>
                </a:moveTo>
                <a:cubicBezTo>
                  <a:pt x="334509" y="425357"/>
                  <a:pt x="840002" y="840770"/>
                  <a:pt x="1041400" y="977900"/>
                </a:cubicBezTo>
                <a:cubicBezTo>
                  <a:pt x="1242799" y="1115030"/>
                  <a:pt x="1208391" y="822778"/>
                  <a:pt x="1208391" y="822778"/>
                </a:cubicBezTo>
              </a:path>
            </a:pathLst>
          </a:cu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5400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9383B72-B490-E848-B1D5-D41FF1EA31E0}"/>
              </a:ext>
            </a:extLst>
          </p:cNvPr>
          <p:cNvSpPr/>
          <p:nvPr userDrawn="1"/>
        </p:nvSpPr>
        <p:spPr>
          <a:xfrm>
            <a:off x="2596056" y="4146622"/>
            <a:ext cx="6096000" cy="702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158115" algn="ctr">
              <a:lnSpc>
                <a:spcPct val="114799"/>
              </a:lnSpc>
              <a:spcBef>
                <a:spcPts val="100"/>
              </a:spcBef>
            </a:pPr>
            <a:r>
              <a:rPr lang="ru-RU" dirty="0">
                <a:solidFill>
                  <a:srgbClr val="FFFFFF"/>
                </a:solidFill>
                <a:latin typeface="Arial"/>
                <a:cs typeface="Arial"/>
              </a:rPr>
              <a:t>ОБЩЕСИ</a:t>
            </a:r>
            <a:r>
              <a:rPr lang="ru-RU" spc="-4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dirty="0">
                <a:solidFill>
                  <a:srgbClr val="FFFFFF"/>
                </a:solidFill>
                <a:latin typeface="Arial"/>
                <a:cs typeface="Arial"/>
              </a:rPr>
              <a:t>ТЕМНЫЕ</a:t>
            </a:r>
            <a:br>
              <a:rPr lang="ru-RU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pc="-10" dirty="0">
                <a:solidFill>
                  <a:srgbClr val="FFFFFF"/>
                </a:solidFill>
                <a:latin typeface="Arial"/>
                <a:cs typeface="Arial"/>
              </a:rPr>
              <a:t>ВЫВОДЫ</a:t>
            </a:r>
            <a:endParaRPr lang="ru-RU" dirty="0">
              <a:latin typeface="Arial"/>
              <a:cs typeface="Arial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8FF6D7FD-8288-3843-B63E-027C7449309A}"/>
              </a:ext>
            </a:extLst>
          </p:cNvPr>
          <p:cNvCxnSpPr>
            <a:cxnSpLocks/>
          </p:cNvCxnSpPr>
          <p:nvPr userDrawn="1"/>
        </p:nvCxnSpPr>
        <p:spPr>
          <a:xfrm>
            <a:off x="2625880" y="388471"/>
            <a:ext cx="914100" cy="181348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ject 3">
            <a:extLst>
              <a:ext uri="{FF2B5EF4-FFF2-40B4-BE49-F238E27FC236}">
                <a16:creationId xmlns:a16="http://schemas.microsoft.com/office/drawing/2014/main" xmlns="" id="{08AFF63D-7402-AE48-BC81-B45339A276A5}"/>
              </a:ext>
            </a:extLst>
          </p:cNvPr>
          <p:cNvSpPr/>
          <p:nvPr userDrawn="1"/>
        </p:nvSpPr>
        <p:spPr>
          <a:xfrm>
            <a:off x="3459152" y="9022"/>
            <a:ext cx="5273696" cy="6873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xmlns="" id="{C083EA45-9922-BB44-BCEE-4B899446618B}"/>
              </a:ext>
            </a:extLst>
          </p:cNvPr>
          <p:cNvSpPr/>
          <p:nvPr userDrawn="1"/>
        </p:nvSpPr>
        <p:spPr>
          <a:xfrm>
            <a:off x="3459151" y="5855917"/>
            <a:ext cx="5273698" cy="1035983"/>
          </a:xfrm>
          <a:custGeom>
            <a:avLst/>
            <a:gdLst/>
            <a:ahLst/>
            <a:cxnLst/>
            <a:rect l="l" t="t" r="r" b="b"/>
            <a:pathLst>
              <a:path w="4334509" h="798829">
                <a:moveTo>
                  <a:pt x="4334027" y="798207"/>
                </a:moveTo>
                <a:lnTo>
                  <a:pt x="0" y="798207"/>
                </a:lnTo>
                <a:lnTo>
                  <a:pt x="0" y="0"/>
                </a:lnTo>
                <a:lnTo>
                  <a:pt x="4334027" y="0"/>
                </a:lnTo>
                <a:lnTo>
                  <a:pt x="4334027" y="798207"/>
                </a:lnTo>
                <a:close/>
              </a:path>
            </a:pathLst>
          </a:custGeom>
          <a:solidFill>
            <a:srgbClr val="000000">
              <a:alpha val="11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1E08F11E-8EEB-1D44-AD0C-51B95556E29A}"/>
              </a:ext>
            </a:extLst>
          </p:cNvPr>
          <p:cNvCxnSpPr>
            <a:cxnSpLocks/>
          </p:cNvCxnSpPr>
          <p:nvPr userDrawn="1"/>
        </p:nvCxnSpPr>
        <p:spPr>
          <a:xfrm>
            <a:off x="3498847" y="5855917"/>
            <a:ext cx="8640478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B26E0C0E-E435-EF4C-B6F6-E5A05B9C2D21}"/>
              </a:ext>
            </a:extLst>
          </p:cNvPr>
          <p:cNvSpPr/>
          <p:nvPr userDrawn="1"/>
        </p:nvSpPr>
        <p:spPr>
          <a:xfrm>
            <a:off x="3344736" y="5745268"/>
            <a:ext cx="224091" cy="2163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7352D735-099C-744C-96AC-5B86CFEC2848}"/>
              </a:ext>
            </a:extLst>
          </p:cNvPr>
          <p:cNvCxnSpPr>
            <a:cxnSpLocks/>
          </p:cNvCxnSpPr>
          <p:nvPr userDrawn="1"/>
        </p:nvCxnSpPr>
        <p:spPr>
          <a:xfrm>
            <a:off x="3459152" y="9022"/>
            <a:ext cx="0" cy="684897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62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без нуме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4">
            <a:extLst>
              <a:ext uri="{FF2B5EF4-FFF2-40B4-BE49-F238E27FC236}">
                <a16:creationId xmlns:a16="http://schemas.microsoft.com/office/drawing/2014/main" xmlns="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4593" y="1742156"/>
            <a:ext cx="4510332" cy="3373689"/>
          </a:xfrm>
          <a:prstGeom prst="rect">
            <a:avLst/>
          </a:prstGeom>
        </p:spPr>
        <p:txBody>
          <a:bodyPr lIns="0" tIns="0" anchor="ctr" anchorCtr="0"/>
          <a:lstStyle>
            <a:lvl1pPr marL="12700" marR="5080" indent="0" algn="l" defTabSz="914400" rtl="0" eaLnBrk="1" latinLnBrk="0" hangingPunct="1">
              <a:spcBef>
                <a:spcPts val="905"/>
              </a:spcBef>
              <a:buNone/>
              <a:defRPr lang="ru-RU" sz="4800" kern="1200" spc="-25" dirty="0">
                <a:solidFill>
                  <a:srgbClr val="999999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xmlns="" id="{57BA722A-E58D-664F-9B1F-48BC983F82E0}"/>
              </a:ext>
            </a:extLst>
          </p:cNvPr>
          <p:cNvSpPr/>
          <p:nvPr userDrawn="1"/>
        </p:nvSpPr>
        <p:spPr>
          <a:xfrm>
            <a:off x="0" y="1742156"/>
            <a:ext cx="405130" cy="3373689"/>
          </a:xfrm>
          <a:custGeom>
            <a:avLst/>
            <a:gdLst/>
            <a:ahLst/>
            <a:cxnLst/>
            <a:rect l="l" t="t" r="r" b="b"/>
            <a:pathLst>
              <a:path w="405130" h="2159635">
                <a:moveTo>
                  <a:pt x="404825" y="2159050"/>
                </a:moveTo>
                <a:lnTo>
                  <a:pt x="0" y="2159050"/>
                </a:lnTo>
                <a:lnTo>
                  <a:pt x="0" y="0"/>
                </a:lnTo>
                <a:lnTo>
                  <a:pt x="404825" y="0"/>
                </a:lnTo>
                <a:lnTo>
                  <a:pt x="404825" y="215905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AB69561-8020-AB4B-A6D9-CC282A28B422}"/>
              </a:ext>
            </a:extLst>
          </p:cNvPr>
          <p:cNvSpPr/>
          <p:nvPr userDrawn="1"/>
        </p:nvSpPr>
        <p:spPr>
          <a:xfrm>
            <a:off x="6235700" y="-1"/>
            <a:ext cx="1094663" cy="6858000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xmlns="" id="{00D0B8EF-F7C1-F24A-B60A-5A84B8C63C08}"/>
              </a:ext>
            </a:extLst>
          </p:cNvPr>
          <p:cNvSpPr/>
          <p:nvPr/>
        </p:nvSpPr>
        <p:spPr>
          <a:xfrm>
            <a:off x="5462192" y="4900159"/>
            <a:ext cx="494109" cy="499100"/>
          </a:xfrm>
          <a:custGeom>
            <a:avLst/>
            <a:gdLst/>
            <a:ahLst/>
            <a:cxnLst/>
            <a:rect l="l" t="t" r="r" b="b"/>
            <a:pathLst>
              <a:path w="440054" h="444500">
                <a:moveTo>
                  <a:pt x="0" y="0"/>
                </a:moveTo>
                <a:lnTo>
                  <a:pt x="439940" y="0"/>
                </a:lnTo>
                <a:lnTo>
                  <a:pt x="439940" y="444118"/>
                </a:lnTo>
                <a:lnTo>
                  <a:pt x="0" y="444118"/>
                </a:lnTo>
                <a:lnTo>
                  <a:pt x="0" y="0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xmlns="" id="{98ED11CC-7038-B341-89A6-A00AF6E52873}"/>
              </a:ext>
            </a:extLst>
          </p:cNvPr>
          <p:cNvSpPr/>
          <p:nvPr/>
        </p:nvSpPr>
        <p:spPr>
          <a:xfrm>
            <a:off x="5641914" y="5019113"/>
            <a:ext cx="153579" cy="288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112651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 userDrawn="1"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xmlns="" id="{6BCF7F52-C500-194A-8FDB-1C45B1890E6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505DA8AD-1619-444D-90B9-AB4F90627F8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C6912CD2-630D-9145-8B0C-4EAAD953FCA4}"/>
              </a:ext>
            </a:extLst>
          </p:cNvPr>
          <p:cNvSpPr/>
          <p:nvPr/>
        </p:nvSpPr>
        <p:spPr>
          <a:xfrm>
            <a:off x="1362896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xmlns="" id="{15DB779B-12D8-0C4A-8B31-D54A79C87DA9}"/>
              </a:ext>
            </a:extLst>
          </p:cNvPr>
          <p:cNvSpPr/>
          <p:nvPr/>
        </p:nvSpPr>
        <p:spPr>
          <a:xfrm>
            <a:off x="1272564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xmlns="" id="{1630BC1B-B261-2F4A-A4A4-9E4033137F42}"/>
              </a:ext>
            </a:extLst>
          </p:cNvPr>
          <p:cNvSpPr/>
          <p:nvPr/>
        </p:nvSpPr>
        <p:spPr>
          <a:xfrm>
            <a:off x="4731129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xmlns="" id="{FC5FEC04-B725-D14D-96DE-9103E05EC84B}"/>
              </a:ext>
            </a:extLst>
          </p:cNvPr>
          <p:cNvSpPr/>
          <p:nvPr/>
        </p:nvSpPr>
        <p:spPr>
          <a:xfrm>
            <a:off x="4640797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xmlns="" id="{C7F82BF4-97FF-FC48-95FF-6731C19E8700}"/>
              </a:ext>
            </a:extLst>
          </p:cNvPr>
          <p:cNvSpPr/>
          <p:nvPr/>
        </p:nvSpPr>
        <p:spPr>
          <a:xfrm>
            <a:off x="8099363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4332BE53-4724-1243-B3E3-91DD9C15C72D}"/>
              </a:ext>
            </a:extLst>
          </p:cNvPr>
          <p:cNvSpPr/>
          <p:nvPr/>
        </p:nvSpPr>
        <p:spPr>
          <a:xfrm>
            <a:off x="8009031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6002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49911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3439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426437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4782967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66038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1955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одну колонк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8310783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45955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5181601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438901" y="1687112"/>
            <a:ext cx="5258990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82952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34C9F204-1BDB-7848-90C8-213C0F4EB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45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6" r:id="rId3"/>
    <p:sldLayoutId id="2147483657" r:id="rId4"/>
    <p:sldLayoutId id="2147483660" r:id="rId5"/>
    <p:sldLayoutId id="2147483661" r:id="rId6"/>
    <p:sldLayoutId id="2147483665" r:id="rId7"/>
    <p:sldLayoutId id="2147483667" r:id="rId8"/>
    <p:sldLayoutId id="2147483662" r:id="rId9"/>
    <p:sldLayoutId id="2147483649" r:id="rId10"/>
    <p:sldLayoutId id="2147483656" r:id="rId11"/>
    <p:sldLayoutId id="2147483653" r:id="rId12"/>
    <p:sldLayoutId id="2147483654" r:id="rId13"/>
    <p:sldLayoutId id="2147483655" r:id="rId14"/>
    <p:sldLayoutId id="2147483668" r:id="rId15"/>
    <p:sldLayoutId id="2147483669" r:id="rId16"/>
    <p:sldLayoutId id="2147483650" r:id="rId17"/>
    <p:sldLayoutId id="2147483651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3286E74-61A2-4F41-80F2-B0128466BF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765" y="3803073"/>
            <a:ext cx="7304808" cy="646331"/>
          </a:xfrm>
        </p:spPr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образования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87F880A-BB26-504E-B030-60B2AB4C03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31874" y="5527407"/>
            <a:ext cx="5808517" cy="345223"/>
          </a:xfrm>
        </p:spPr>
        <p:txBody>
          <a:bodyPr/>
          <a:lstStyle/>
          <a:p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F8A9122-393E-9E43-ADBD-FD8785CAD3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047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3606" y="565228"/>
            <a:ext cx="114780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№ </a:t>
            </a:r>
            <a:r>
              <a:rPr lang="ru-RU" b="1" u="sng" dirty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85-К </a:t>
            </a:r>
            <a:endParaRPr lang="ru-RU" b="1" u="sng" dirty="0" smtClean="0">
              <a:solidFill>
                <a:srgbClr val="3342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деятельности организации, осуществляющей образовательную деятельность </a:t>
            </a:r>
            <a:r>
              <a:rPr lang="ru-RU" b="1" dirty="0" smtClean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b="1" dirty="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образовательным программам дошкольного образования, присмотр и уход за детьми»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595248" y="1765004"/>
            <a:ext cx="11366380" cy="4157331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1400" dirty="0" smtClean="0"/>
              <a:t>Утверждена </a:t>
            </a:r>
            <a:r>
              <a:rPr lang="ru-RU" sz="1400" dirty="0"/>
              <a:t>приказом Росстата от 28 апреля 2022 г. № 285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ru-RU" sz="1400" dirty="0"/>
              <a:t>В 2023 году </a:t>
            </a:r>
            <a:r>
              <a:rPr lang="ru-RU" sz="1400" b="1" dirty="0"/>
              <a:t>индивидуальные предприниматели не обследуются </a:t>
            </a:r>
            <a:r>
              <a:rPr lang="ru-RU" sz="1400" dirty="0"/>
              <a:t>(согласно ст. 5 Федерального закона от 24 июля 2007 г. </a:t>
            </a:r>
            <a:br>
              <a:rPr lang="ru-RU" sz="1400" dirty="0"/>
            </a:br>
            <a:r>
              <a:rPr lang="ru-RU" sz="1400" dirty="0"/>
              <a:t>№ 209-ФЗ субъекты малого и среднего предпринимательства отчитываются 1 раз в 5 лет). </a:t>
            </a:r>
            <a:endParaRPr lang="ru-RU" sz="14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dirty="0" smtClean="0"/>
              <a:t>3 </a:t>
            </a:r>
            <a:r>
              <a:rPr lang="ru-RU" sz="1400" b="1" dirty="0" smtClean="0"/>
              <a:t>. </a:t>
            </a:r>
            <a:r>
              <a:rPr lang="ru-RU" sz="1400" b="1" dirty="0"/>
              <a:t>В</a:t>
            </a:r>
            <a:r>
              <a:rPr lang="ru-RU" sz="1400" b="1" dirty="0" smtClean="0"/>
              <a:t>ключено 11 новых </a:t>
            </a:r>
            <a:r>
              <a:rPr lang="ru-RU" sz="1400" b="1" dirty="0"/>
              <a:t>разделов</a:t>
            </a:r>
            <a:r>
              <a:rPr lang="ru-RU" sz="1400" dirty="0"/>
              <a:t>. </a:t>
            </a:r>
            <a:r>
              <a:rPr lang="ru-RU" sz="1400" b="1" dirty="0"/>
              <a:t>Обновлен раздел о персонале организации (добавлены </a:t>
            </a:r>
            <a:r>
              <a:rPr lang="ru-RU" sz="1400" b="1" dirty="0" smtClean="0"/>
              <a:t>должности).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4. Разъяснения </a:t>
            </a:r>
            <a:r>
              <a:rPr lang="ru-RU" sz="1400" b="1" dirty="0" smtClean="0"/>
              <a:t>по </a:t>
            </a:r>
            <a:r>
              <a:rPr lang="ru-RU" sz="1400" b="1" dirty="0"/>
              <a:t>часто </a:t>
            </a:r>
            <a:r>
              <a:rPr lang="ru-RU" sz="1400" b="1" dirty="0" smtClean="0"/>
              <a:t>задаваемым вопросам размещены </a:t>
            </a:r>
            <a:r>
              <a:rPr lang="ru-RU" sz="1400" dirty="0" smtClean="0"/>
              <a:t>на сайте Росстата в рубрике:  Респондентам</a:t>
            </a:r>
            <a:r>
              <a:rPr lang="en-US" sz="1400" dirty="0" smtClean="0"/>
              <a:t> </a:t>
            </a:r>
            <a:r>
              <a:rPr lang="ru-RU" sz="1400" dirty="0" smtClean="0"/>
              <a:t>/</a:t>
            </a:r>
            <a:r>
              <a:rPr lang="en-US" sz="1400" dirty="0" smtClean="0"/>
              <a:t> </a:t>
            </a:r>
            <a:r>
              <a:rPr lang="ru-RU" sz="1400" dirty="0" smtClean="0"/>
              <a:t>Часто </a:t>
            </a:r>
            <a:r>
              <a:rPr lang="ru-RU" sz="1400" dirty="0"/>
              <a:t>задаваемые </a:t>
            </a:r>
            <a:r>
              <a:rPr lang="ru-RU" sz="1400" dirty="0" smtClean="0"/>
              <a:t>вопросы.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5. </a:t>
            </a:r>
            <a:r>
              <a:rPr lang="ru-RU" sz="1400" b="1" dirty="0" smtClean="0"/>
              <a:t>Следует </a:t>
            </a:r>
            <a:r>
              <a:rPr lang="ru-RU" sz="1400" b="1" dirty="0"/>
              <a:t>обращать внимание на значения показателей о финансовой деятельности организаций, которые приводятся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в</a:t>
            </a:r>
            <a:r>
              <a:rPr lang="ru-RU" sz="1400" dirty="0" smtClean="0"/>
              <a:t> </a:t>
            </a:r>
            <a:r>
              <a:rPr lang="ru-RU" sz="1400" b="1" dirty="0"/>
              <a:t>тысячах рублей</a:t>
            </a:r>
            <a:r>
              <a:rPr lang="ru-RU" sz="1400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/>
              <a:t>6</a:t>
            </a:r>
            <a:r>
              <a:rPr lang="ru-RU" sz="1400" dirty="0" smtClean="0"/>
              <a:t>. При обработке данных для выявления возможных ошибок респондентов при заполнении формы необходимо провести сравнение </a:t>
            </a:r>
            <a:br>
              <a:rPr lang="ru-RU" sz="1400" dirty="0" smtClean="0"/>
            </a:br>
            <a:r>
              <a:rPr lang="ru-RU" sz="1400" dirty="0" smtClean="0"/>
              <a:t>с предыдущим периодом. Значительные отклонения значений требуют дополнительной проработки со стороны специалистов ТОГС</a:t>
            </a:r>
            <a:r>
              <a:rPr lang="ru-RU" sz="1400" dirty="0"/>
              <a:t>. </a:t>
            </a:r>
            <a:endParaRPr lang="en-US" sz="14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Проводится работа по реализации внедрения </a:t>
            </a:r>
            <a:r>
              <a:rPr lang="ru-RU" sz="1400" b="1" dirty="0" smtClean="0"/>
              <a:t>дополнительного контроля </a:t>
            </a:r>
            <a:r>
              <a:rPr lang="ru-RU" sz="1400" b="1" dirty="0"/>
              <a:t>значений с данными предыдущего периода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на </a:t>
            </a:r>
            <a:r>
              <a:rPr lang="ru-RU" sz="1400" b="1" dirty="0" err="1" smtClean="0"/>
              <a:t>пообъектном</a:t>
            </a:r>
            <a:r>
              <a:rPr lang="ru-RU" sz="1400" b="1" dirty="0" smtClean="0"/>
              <a:t> уровне </a:t>
            </a:r>
            <a:r>
              <a:rPr lang="ru-RU" sz="1400" dirty="0" smtClean="0"/>
              <a:t>по </a:t>
            </a:r>
            <a:r>
              <a:rPr lang="ru-RU" sz="1400" dirty="0"/>
              <a:t>показателям: число мест, затраты на внедрение и использование цифровых технологий. В случае значительного </a:t>
            </a:r>
            <a:r>
              <a:rPr lang="ru-RU" sz="1400" dirty="0" smtClean="0"/>
              <a:t>расхождения с </a:t>
            </a:r>
            <a:r>
              <a:rPr lang="ru-RU" sz="1400" dirty="0"/>
              <a:t>предусмотренными значениями соответствующие запросы будут направлены в территориальные органы Росстата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3692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459529" y="1666724"/>
            <a:ext cx="11648143" cy="403232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1. </a:t>
            </a:r>
            <a:r>
              <a:rPr lang="ru-RU" sz="1400" b="1" dirty="0" smtClean="0"/>
              <a:t>Приказом </a:t>
            </a:r>
            <a:r>
              <a:rPr lang="ru-RU" sz="1400" b="1" dirty="0"/>
              <a:t>Росстата от 25 марта 2022 г. № 148 </a:t>
            </a:r>
            <a:r>
              <a:rPr lang="ru-RU" sz="1400" b="1" dirty="0" smtClean="0"/>
              <a:t>утверждена </a:t>
            </a:r>
            <a:r>
              <a:rPr lang="ru-RU" sz="1400" b="1" dirty="0"/>
              <a:t>новая форма № 1-ДОД </a:t>
            </a:r>
            <a:r>
              <a:rPr lang="ru-RU" sz="1400" dirty="0" smtClean="0"/>
              <a:t>и </a:t>
            </a:r>
            <a:r>
              <a:rPr lang="ru-RU" sz="1400" b="1" u="sng" dirty="0" smtClean="0"/>
              <a:t>отменены </a:t>
            </a:r>
            <a:r>
              <a:rPr lang="ru-RU" sz="1400" b="1" u="sng" dirty="0"/>
              <a:t>формы:</a:t>
            </a:r>
          </a:p>
          <a:p>
            <a:pPr marL="720000">
              <a:spcBef>
                <a:spcPts val="600"/>
              </a:spcBef>
              <a:spcAft>
                <a:spcPts val="600"/>
              </a:spcAft>
            </a:pPr>
            <a:r>
              <a:rPr lang="ru-RU" sz="1400" dirty="0"/>
              <a:t>№ 1-ДОП (Росстат)</a:t>
            </a:r>
          </a:p>
          <a:p>
            <a:pPr marL="720000">
              <a:spcBef>
                <a:spcPts val="600"/>
              </a:spcBef>
              <a:spcAft>
                <a:spcPts val="600"/>
              </a:spcAft>
            </a:pPr>
            <a:r>
              <a:rPr lang="ru-RU" sz="1400" dirty="0"/>
              <a:t>№ 1-ДО (</a:t>
            </a:r>
            <a:r>
              <a:rPr lang="ru-RU" sz="1400" dirty="0" err="1"/>
              <a:t>Минпросвещения</a:t>
            </a:r>
            <a:r>
              <a:rPr lang="ru-RU" sz="1400" dirty="0"/>
              <a:t> России)</a:t>
            </a:r>
          </a:p>
          <a:p>
            <a:pPr marL="720000">
              <a:spcBef>
                <a:spcPts val="600"/>
              </a:spcBef>
              <a:spcAft>
                <a:spcPts val="600"/>
              </a:spcAft>
            </a:pPr>
            <a:r>
              <a:rPr lang="ru-RU" sz="1400" dirty="0"/>
              <a:t>№ 1-ДО (сводная) (</a:t>
            </a:r>
            <a:r>
              <a:rPr lang="ru-RU" sz="1400" dirty="0" err="1"/>
              <a:t>Минпросвещения</a:t>
            </a:r>
            <a:r>
              <a:rPr lang="ru-RU" sz="1400" dirty="0"/>
              <a:t> </a:t>
            </a:r>
            <a:r>
              <a:rPr lang="ru-RU" sz="1400" dirty="0" smtClean="0"/>
              <a:t>России)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2. Форма состоит из </a:t>
            </a:r>
            <a:r>
              <a:rPr lang="ru-RU" sz="1400" b="1" dirty="0" smtClean="0"/>
              <a:t>18 разделов</a:t>
            </a:r>
            <a:r>
              <a:rPr lang="ru-RU" sz="1400" dirty="0"/>
              <a:t>. </a:t>
            </a:r>
            <a:endParaRPr lang="ru-RU" sz="14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3. </a:t>
            </a:r>
            <a:r>
              <a:rPr lang="ru-RU" sz="1400" b="1" dirty="0"/>
              <a:t>Следует обращать внимание на значения показателей о финансовой деятельности организаций, которые приводятся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в</a:t>
            </a:r>
            <a:r>
              <a:rPr lang="ru-RU" sz="1400" dirty="0" smtClean="0"/>
              <a:t> </a:t>
            </a:r>
            <a:r>
              <a:rPr lang="ru-RU" sz="1400" b="1" dirty="0"/>
              <a:t>тысячах рублей</a:t>
            </a:r>
            <a:r>
              <a:rPr lang="ru-RU" sz="1400" dirty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4. Необходимо проверить и сравнить данные </a:t>
            </a:r>
            <a:r>
              <a:rPr lang="ru-RU" sz="1400" dirty="0"/>
              <a:t>по затратам на внедрение и использование цифровых технологий и </a:t>
            </a:r>
            <a:r>
              <a:rPr lang="ru-RU" sz="1400" dirty="0" smtClean="0"/>
              <a:t>численност</a:t>
            </a:r>
            <a:r>
              <a:rPr lang="ru-RU" sz="1400" dirty="0"/>
              <a:t>и</a:t>
            </a:r>
            <a:r>
              <a:rPr lang="ru-RU" sz="1400" dirty="0" smtClean="0"/>
              <a:t> </a:t>
            </a:r>
            <a:r>
              <a:rPr lang="ru-RU" sz="1400" dirty="0"/>
              <a:t>обучающихся </a:t>
            </a:r>
            <a:r>
              <a:rPr lang="ru-RU" sz="1400" dirty="0" smtClean="0"/>
              <a:t>с данными за прошлый отчетный период (с данными формы 1-ДОП).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5</a:t>
            </a:r>
            <a:r>
              <a:rPr lang="ru-RU" sz="1400" b="1" dirty="0" smtClean="0"/>
              <a:t>. </a:t>
            </a:r>
            <a:r>
              <a:rPr lang="ru-RU" sz="1400" dirty="0" smtClean="0"/>
              <a:t>С 2023 года работа по проведению наблюдения по форме 1-ДОД осуществляется штатными сотрудниками территориальных органов. </a:t>
            </a:r>
            <a:r>
              <a:rPr lang="ru-RU" sz="1400" dirty="0"/>
              <a:t>П</a:t>
            </a:r>
            <a:r>
              <a:rPr lang="ru-RU" sz="1400" dirty="0" smtClean="0"/>
              <a:t>ривлечение физических лиц на договорной основе не предусмотрено.</a:t>
            </a:r>
            <a:endParaRPr lang="ru-RU" sz="1400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59529" y="541359"/>
            <a:ext cx="114064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Форма №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1-ДОД </a:t>
            </a:r>
            <a:endParaRPr lang="ru-RU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Сведения об организации, осуществляющей деятельность по дополнительным общеобразовательным программам для детей» </a:t>
            </a:r>
          </a:p>
        </p:txBody>
      </p:sp>
    </p:spTree>
    <p:extLst>
      <p:ext uri="{BB962C8B-B14F-4D97-AF65-F5344CB8AC3E}">
        <p14:creationId xmlns:p14="http://schemas.microsoft.com/office/powerpoint/2010/main" val="171070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459529" y="1837933"/>
            <a:ext cx="11374508" cy="4358261"/>
          </a:xfrm>
        </p:spPr>
        <p:txBody>
          <a:bodyPr/>
          <a:lstStyle/>
          <a:p>
            <a:pPr algn="just"/>
            <a:r>
              <a:rPr lang="ru-RU" sz="1400" b="1" dirty="0" smtClean="0"/>
              <a:t>1. </a:t>
            </a:r>
            <a:r>
              <a:rPr lang="ru-RU" sz="1400" b="1" dirty="0"/>
              <a:t>У</a:t>
            </a:r>
            <a:r>
              <a:rPr lang="ru-RU" sz="1400" b="1" dirty="0" smtClean="0"/>
              <a:t>тверждена приказом Росстата от 29 июля 2022 № 538.</a:t>
            </a:r>
          </a:p>
          <a:p>
            <a:pPr algn="just"/>
            <a:r>
              <a:rPr lang="ru-RU" sz="1400" dirty="0" smtClean="0"/>
              <a:t>2. </a:t>
            </a:r>
            <a:r>
              <a:rPr lang="ru-RU" sz="1400" b="1" dirty="0" smtClean="0"/>
              <a:t>Из </a:t>
            </a:r>
            <a:r>
              <a:rPr lang="ru-RU" sz="1400" b="1" dirty="0"/>
              <a:t>формы 1-НК исключены разделы «всего по формам обучения</a:t>
            </a:r>
            <a:r>
              <a:rPr lang="ru-RU" sz="1400" b="1" dirty="0" smtClean="0"/>
              <a:t>»</a:t>
            </a:r>
            <a:r>
              <a:rPr lang="ru-RU" sz="1400" b="1" dirty="0"/>
              <a:t> </a:t>
            </a:r>
            <a:r>
              <a:rPr lang="ru-RU" sz="1400" b="1" dirty="0" smtClean="0"/>
              <a:t>- формирование предусмотрено программными средствами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endParaRPr lang="ru-RU" sz="1400" b="1" dirty="0" smtClean="0"/>
          </a:p>
          <a:p>
            <a:r>
              <a:rPr lang="ru-RU" sz="1400" dirty="0" smtClean="0"/>
              <a:t>3. </a:t>
            </a:r>
            <a:r>
              <a:rPr lang="ru-RU" sz="1400" b="1" dirty="0" smtClean="0"/>
              <a:t>Включены </a:t>
            </a:r>
            <a:r>
              <a:rPr lang="ru-RU" sz="1400" b="1" dirty="0"/>
              <a:t>новые </a:t>
            </a:r>
            <a:r>
              <a:rPr lang="ru-RU" sz="1400" b="1" dirty="0" smtClean="0"/>
              <a:t>разделы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в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связи с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утверждением</a:t>
            </a:r>
            <a:r>
              <a:rPr lang="ru-RU" sz="1400" dirty="0"/>
              <a:t> номенклатуры научных </a:t>
            </a:r>
            <a:r>
              <a:rPr lang="ru-RU" sz="1400" dirty="0" smtClean="0"/>
              <a:t>специальностей</a:t>
            </a:r>
            <a:r>
              <a:rPr lang="ru-RU" sz="1400" dirty="0"/>
              <a:t>  </a:t>
            </a:r>
            <a:r>
              <a:rPr lang="ru-RU" sz="1400" dirty="0" smtClean="0"/>
              <a:t>(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приказ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Минобрнауки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России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от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24 февраля 2021 г. №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118)</a:t>
            </a:r>
            <a:r>
              <a:rPr lang="ru-RU" sz="1400" dirty="0" smtClean="0"/>
              <a:t>: </a:t>
            </a:r>
          </a:p>
          <a:p>
            <a:pPr algn="just">
              <a:spcBef>
                <a:spcPts val="0"/>
              </a:spcBef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</a:p>
          <a:p>
            <a:pPr indent="180000" algn="just">
              <a:spcBef>
                <a:spcPts val="0"/>
              </a:spcBef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3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, 15, 27 «Распределение приема и численности обучающихся по научным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специальностям; 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  <a:p>
            <a:pPr indent="180000" algn="just">
              <a:spcBef>
                <a:spcPts val="0"/>
              </a:spcBef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10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, 22, 34 «Сведения о приеме и численности граждан иностранных государств по научным специальностям </a:t>
            </a:r>
          </a:p>
          <a:p>
            <a:pPr indent="180000" algn="just">
              <a:spcBef>
                <a:spcPts val="0"/>
              </a:spcBef>
            </a:pPr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раздел 39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добавлены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показатели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  фактический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выпуск докторантов;</a:t>
            </a: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  фактический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выпуск докторантов с защитой диссертации;</a:t>
            </a: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  выпуск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докторантов, направленных в докторантуру из других организаций;</a:t>
            </a: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  выпуск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докторантов, направленных в докторантуру из других организаций, с защитой диссертации;</a:t>
            </a: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  численность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докторантов, выбывших до окончания докторантуры в отчетном году.</a:t>
            </a:r>
          </a:p>
          <a:p>
            <a:pPr>
              <a:spcBef>
                <a:spcPts val="700"/>
              </a:spcBef>
              <a:spcAft>
                <a:spcPts val="500"/>
              </a:spcAft>
            </a:pPr>
            <a:endParaRPr lang="ru-RU" sz="1400" b="1" dirty="0" smtClean="0"/>
          </a:p>
          <a:p>
            <a:pPr>
              <a:spcBef>
                <a:spcPts val="0"/>
              </a:spcBef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9529" y="541359"/>
            <a:ext cx="115543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Форма № 1-НК </a:t>
            </a:r>
            <a:endParaRPr lang="ru-RU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«Сведения об организации, осуществляющей образовательную деятельность по программам подготовки научно-педагогических кадров в аспирантуре, программам ординатуры, программам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ассистентуры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-стажировки, а также осуществляющей подготовку научных кадров в докторантуре» </a:t>
            </a:r>
          </a:p>
          <a:p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124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F2C69D198B107468DA909A9C208E4B3" ma:contentTypeVersion="1" ma:contentTypeDescription="Создание документа." ma:contentTypeScope="" ma:versionID="52936d6d9e7687f36f7468b284909b65">
  <xsd:schema xmlns:xsd="http://www.w3.org/2001/XMLSchema" xmlns:xs="http://www.w3.org/2001/XMLSchema" xmlns:p="http://schemas.microsoft.com/office/2006/metadata/properties" xmlns:ns2="1ac0956d-5d1e-4e0e-8e0b-7e407ed0755d" xmlns:ns3="9f0cc1a9-1316-408f-8187-e038d83cb259" targetNamespace="http://schemas.microsoft.com/office/2006/metadata/properties" ma:root="true" ma:fieldsID="63224044f852814834d3c1076902e5be" ns2:_="" ns3:_="">
    <xsd:import namespace="1ac0956d-5d1e-4e0e-8e0b-7e407ed0755d"/>
    <xsd:import namespace="9f0cc1a9-1316-408f-8187-e038d83cb259"/>
    <xsd:element name="properties">
      <xsd:complexType>
        <xsd:sequence>
          <xsd:element name="documentManagement">
            <xsd:complexType>
              <xsd:all>
                <xsd:element ref="ns2:_x041e__x043f__x0438__x0441__x0430__x043d__x0438__x0435_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c0956d-5d1e-4e0e-8e0b-7e407ed0755d" elementFormDefault="qualified">
    <xsd:import namespace="http://schemas.microsoft.com/office/2006/documentManagement/types"/>
    <xsd:import namespace="http://schemas.microsoft.com/office/infopath/2007/PartnerControls"/>
    <xsd:element name="_x041e__x043f__x0438__x0441__x0430__x043d__x0438__x0435_" ma:index="2" nillable="true" ma:displayName="Описание" ma:internalName="_x041e__x043f__x0438__x0441__x0430__x043d__x0438__x0435_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cc1a9-1316-408f-8187-e038d83cb259" elementFormDefault="qualified">
    <xsd:import namespace="http://schemas.microsoft.com/office/2006/documentManagement/types"/>
    <xsd:import namespace="http://schemas.microsoft.com/office/infopath/2007/PartnerControls"/>
    <xsd:element name="_dlc_DocId" ma:index="5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6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7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index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1e__x043f__x0438__x0441__x0430__x043d__x0438__x0435_ xmlns="1ac0956d-5d1e-4e0e-8e0b-7e407ed0755d" xsi:nil="true"/>
    <_dlc_DocId xmlns="9f0cc1a9-1316-408f-8187-e038d83cb259">UKY7T55Y257D-115-5664</_dlc_DocId>
    <_dlc_DocIdUrl xmlns="9f0cc1a9-1316-408f-8187-e038d83cb259">
      <Url>http://intranet/corp/_layouts/DocIdRedir.aspx?ID=UKY7T55Y257D-115-5664</Url>
      <Description>UKY7T55Y257D-115-5664</Description>
    </_dlc_DocIdUrl>
  </documentManagement>
</p:properties>
</file>

<file path=customXml/itemProps1.xml><?xml version="1.0" encoding="utf-8"?>
<ds:datastoreItem xmlns:ds="http://schemas.openxmlformats.org/officeDocument/2006/customXml" ds:itemID="{2022EBEE-CAC4-4645-A3C8-E7718A1BFA96}"/>
</file>

<file path=customXml/itemProps2.xml><?xml version="1.0" encoding="utf-8"?>
<ds:datastoreItem xmlns:ds="http://schemas.openxmlformats.org/officeDocument/2006/customXml" ds:itemID="{87A19664-0BC3-4AB0-8E95-ECC74709A21A}"/>
</file>

<file path=customXml/itemProps3.xml><?xml version="1.0" encoding="utf-8"?>
<ds:datastoreItem xmlns:ds="http://schemas.openxmlformats.org/officeDocument/2006/customXml" ds:itemID="{AD6DB0D3-F91A-4565-9583-5AD131A623B5}"/>
</file>

<file path=customXml/itemProps4.xml><?xml version="1.0" encoding="utf-8"?>
<ds:datastoreItem xmlns:ds="http://schemas.openxmlformats.org/officeDocument/2006/customXml" ds:itemID="{95267A7A-9720-4B80-91B2-45CBF8AE381F}"/>
</file>

<file path=docProps/app.xml><?xml version="1.0" encoding="utf-8"?>
<Properties xmlns="http://schemas.openxmlformats.org/officeDocument/2006/extended-properties" xmlns:vt="http://schemas.openxmlformats.org/officeDocument/2006/docPropsVTypes">
  <TotalTime>18278</TotalTime>
  <Words>204</Words>
  <Application>Microsoft Office PowerPoint</Application>
  <PresentationFormat>Произвольный</PresentationFormat>
  <Paragraphs>38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Владинцева</dc:creator>
  <cp:lastModifiedBy>Спорыхина Наталья Борисовна</cp:lastModifiedBy>
  <cp:revision>361</cp:revision>
  <cp:lastPrinted>2022-05-27T10:44:33Z</cp:lastPrinted>
  <dcterms:created xsi:type="dcterms:W3CDTF">2020-03-31T09:31:17Z</dcterms:created>
  <dcterms:modified xsi:type="dcterms:W3CDTF">2022-11-24T13:50:54Z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0x010100EF2C69D198B107468DA909A9C208E4B3</vt:lpwstr>
  </property>
  <property fmtid="{D5CDD505-2E9C-101B-9397-08002B2CF9AE}" pid="3" name="_dlc_DocIdItemGuid">
    <vt:lpwstr>5aadfd81-bf1c-437c-8eb6-6c27abdbf4b6</vt:lpwstr>
  </property>
</Properties>
</file>